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sldIdLst>
    <p:sldId id="256" r:id="rId5"/>
    <p:sldId id="262" r:id="rId6"/>
    <p:sldId id="272" r:id="rId7"/>
    <p:sldId id="263" r:id="rId8"/>
    <p:sldId id="284" r:id="rId9"/>
    <p:sldId id="279" r:id="rId10"/>
    <p:sldId id="280" r:id="rId11"/>
    <p:sldId id="281" r:id="rId12"/>
    <p:sldId id="282" r:id="rId13"/>
    <p:sldId id="266" r:id="rId14"/>
    <p:sldId id="264" r:id="rId15"/>
    <p:sldId id="303" r:id="rId16"/>
    <p:sldId id="291" r:id="rId17"/>
    <p:sldId id="288" r:id="rId18"/>
    <p:sldId id="289" r:id="rId19"/>
    <p:sldId id="290" r:id="rId20"/>
    <p:sldId id="267" r:id="rId21"/>
    <p:sldId id="295" r:id="rId22"/>
    <p:sldId id="294" r:id="rId23"/>
    <p:sldId id="293" r:id="rId24"/>
    <p:sldId id="268" r:id="rId25"/>
    <p:sldId id="269" r:id="rId26"/>
    <p:sldId id="297" r:id="rId27"/>
    <p:sldId id="271" r:id="rId28"/>
    <p:sldId id="304" r:id="rId29"/>
    <p:sldId id="270" r:id="rId30"/>
    <p:sldId id="299" r:id="rId31"/>
    <p:sldId id="300" r:id="rId32"/>
    <p:sldId id="301" r:id="rId33"/>
    <p:sldId id="302" r:id="rId34"/>
  </p:sldIdLst>
  <p:sldSz cx="9144000" cy="6858000" type="screen4x3"/>
  <p:notesSz cx="6858000" cy="9947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247">
          <p15:clr>
            <a:srgbClr val="A4A3A4"/>
          </p15:clr>
        </p15:guide>
      </p15:sldGuideLst>
    </p:ext>
    <p:ext uri="{2D200454-40CA-4A62-9FC3-DE9A4176ACB9}">
      <p15:notesGuideLst xmlns:p15="http://schemas.microsoft.com/office/powerpoint/2012/main">
        <p15:guide id="1" orient="horz" pos="3133">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E1E1"/>
    <a:srgbClr val="FFFFFF"/>
    <a:srgbClr val="E2EFDA"/>
    <a:srgbClr val="000000"/>
    <a:srgbClr val="FFC5C5"/>
    <a:srgbClr val="FFABAB"/>
    <a:srgbClr val="0000FF"/>
    <a:srgbClr val="005EAE"/>
    <a:srgbClr val="0E73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3679" autoAdjust="0"/>
  </p:normalViewPr>
  <p:slideViewPr>
    <p:cSldViewPr snapToGrid="0" showGuides="1">
      <p:cViewPr varScale="1">
        <p:scale>
          <a:sx n="47" d="100"/>
          <a:sy n="47" d="100"/>
        </p:scale>
        <p:origin x="747" y="48"/>
      </p:cViewPr>
      <p:guideLst>
        <p:guide orient="horz" pos="4319"/>
        <p:guide pos="5247"/>
      </p:guideLst>
    </p:cSldViewPr>
  </p:slideViewPr>
  <p:notesTextViewPr>
    <p:cViewPr>
      <p:scale>
        <a:sx n="1" d="1"/>
        <a:sy n="1" d="1"/>
      </p:scale>
      <p:origin x="0" y="0"/>
    </p:cViewPr>
  </p:notesTextViewPr>
  <p:notesViewPr>
    <p:cSldViewPr snapToGrid="0" showGuides="1">
      <p:cViewPr varScale="1">
        <p:scale>
          <a:sx n="91" d="100"/>
          <a:sy n="91" d="100"/>
        </p:scale>
        <p:origin x="-3720" y="-108"/>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42975" y="746125"/>
            <a:ext cx="4972050" cy="373062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987971" y="4724956"/>
            <a:ext cx="4908331" cy="447627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5"/>
          </p:nvPr>
        </p:nvSpPr>
        <p:spPr>
          <a:xfrm>
            <a:off x="6022876" y="9449911"/>
            <a:ext cx="835124" cy="497364"/>
          </a:xfrm>
          <a:prstGeom prst="rect">
            <a:avLst/>
          </a:prstGeom>
        </p:spPr>
        <p:txBody>
          <a:bodyPr vert="horz" lIns="91440" tIns="45720" rIns="91440" bIns="45720" rtlCol="0" anchor="b"/>
          <a:lstStyle>
            <a:lvl1pPr algn="r">
              <a:defRPr sz="1200">
                <a:latin typeface="+mn-lt"/>
                <a:cs typeface="Arial" panose="020B0604020202020204" pitchFamily="34" charset="0"/>
              </a:defRPr>
            </a:lvl1pPr>
          </a:lstStyle>
          <a:p>
            <a:fld id="{49DD4D23-C98A-435E-AE88-9061F8349B02}" type="slidenum">
              <a:rPr lang="en-GB" smtClean="0"/>
              <a:pPr/>
              <a:t>‹#›</a:t>
            </a:fld>
            <a:endParaRPr lang="en-GB" dirty="0"/>
          </a:p>
        </p:txBody>
      </p:sp>
    </p:spTree>
    <p:extLst>
      <p:ext uri="{BB962C8B-B14F-4D97-AF65-F5344CB8AC3E}">
        <p14:creationId xmlns:p14="http://schemas.microsoft.com/office/powerpoint/2010/main" val="610033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Arial" panose="020B0604020202020204" pitchFamily="34" charset="0"/>
      </a:defRPr>
    </a:lvl1pPr>
    <a:lvl2pPr marL="457200" algn="l" defTabSz="914400" rtl="0" eaLnBrk="1" latinLnBrk="0" hangingPunct="1">
      <a:defRPr sz="1200" kern="1200">
        <a:solidFill>
          <a:schemeClr val="tx1"/>
        </a:solidFill>
        <a:latin typeface="+mn-lt"/>
        <a:ea typeface="+mn-ea"/>
        <a:cs typeface="Arial" panose="020B0604020202020204" pitchFamily="34" charset="0"/>
      </a:defRPr>
    </a:lvl2pPr>
    <a:lvl3pPr marL="914400" algn="l" defTabSz="914400" rtl="0" eaLnBrk="1" latinLnBrk="0" hangingPunct="1">
      <a:defRPr sz="1200" kern="1200">
        <a:solidFill>
          <a:schemeClr val="tx1"/>
        </a:solidFill>
        <a:latin typeface="+mn-lt"/>
        <a:ea typeface="+mn-ea"/>
        <a:cs typeface="Arial" panose="020B0604020202020204" pitchFamily="34" charset="0"/>
      </a:defRPr>
    </a:lvl3pPr>
    <a:lvl4pPr marL="1371600" algn="l" defTabSz="914400" rtl="0" eaLnBrk="1" latinLnBrk="0" hangingPunct="1">
      <a:defRPr sz="1200" kern="1200">
        <a:solidFill>
          <a:schemeClr val="tx1"/>
        </a:solidFill>
        <a:latin typeface="+mn-lt"/>
        <a:ea typeface="+mn-ea"/>
        <a:cs typeface="Arial" panose="020B0604020202020204" pitchFamily="34" charset="0"/>
      </a:defRPr>
    </a:lvl4pPr>
    <a:lvl5pPr marL="1828800" algn="l" defTabSz="914400" rtl="0" eaLnBrk="1" latinLnBrk="0" hangingPunct="1">
      <a:defRPr sz="1200" kern="1200">
        <a:solidFill>
          <a:schemeClr val="tx1"/>
        </a:solidFill>
        <a:latin typeface="+mn-lt"/>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Climate change, the role of forests as carbon sinks, and spreading awareness about challenges around combating climate change while maintaining economic viability comprise the premise of this project.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a:t>
            </a:fld>
            <a:endParaRPr lang="en-GB" dirty="0"/>
          </a:p>
        </p:txBody>
      </p:sp>
    </p:spTree>
    <p:extLst>
      <p:ext uri="{BB962C8B-B14F-4D97-AF65-F5344CB8AC3E}">
        <p14:creationId xmlns:p14="http://schemas.microsoft.com/office/powerpoint/2010/main" val="635227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has been a year of unprecedented heat in many parts of the world. In addition to extreme weather and a negative impact on health of most living things, rapid climate change and global warming also disrupt our key industries. </a:t>
            </a:r>
          </a:p>
          <a:p>
            <a:endParaRPr lang="en-GB" dirty="0"/>
          </a:p>
          <a:p>
            <a:r>
              <a:rPr lang="en-GB" dirty="0"/>
              <a:t>As many of us are aware, carbon dioxide levels in the atmosphere is a key driver of global warming. CO2 is an important greenhouse gas. It helps keep the planet warm enough to make life possible. But in a very short time since the industrial revolution, human activities have released a very large amount of carbon into the air, and this has led to current atmospheric CO2 concentration being higher than ever before in over 800,000 years. In 2023, the concentration was 419.3 parts per million (ppm). On 22 June 2024, this was 427 ppm. It was predicted that if CO2 levels rose to 430 ppm, then we would experience widespread dangerous weather conditions and this year seems to reenforce this.</a:t>
            </a:r>
          </a:p>
          <a:p>
            <a:endParaRPr lang="en-GB" dirty="0"/>
          </a:p>
          <a:p>
            <a:r>
              <a:rPr lang="en-GB" dirty="0"/>
              <a:t>So, there is an urgent need for action against climate change. Forests are crucial to fighting climate change because they currently absorb around 30% of global emissions. But they are fragile. If enough of a forest is cleared, they begin to release more carbon than they absorb. Given our high demand for wood, this is already beginning to happen.</a:t>
            </a:r>
          </a:p>
          <a:p>
            <a:endParaRPr lang="en-GB" dirty="0"/>
          </a:p>
          <a:p>
            <a:r>
              <a:rPr lang="en-GB" dirty="0"/>
              <a:t>Thus, once again, spreading awareness about the importance of forests as carbon sinks is crucial to ensuring a sustainable future and is therefore in alliance with goal 4 "Quality Education" of the SDG set by the UN.</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a:t>
            </a:fld>
            <a:endParaRPr lang="en-GB" dirty="0"/>
          </a:p>
        </p:txBody>
      </p:sp>
    </p:spTree>
    <p:extLst>
      <p:ext uri="{BB962C8B-B14F-4D97-AF65-F5344CB8AC3E}">
        <p14:creationId xmlns:p14="http://schemas.microsoft.com/office/powerpoint/2010/main" val="889148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Mycroforest</a:t>
            </a:r>
            <a:r>
              <a:rPr lang="en-GB" dirty="0"/>
              <a:t> is the application that this project presents. There are multiple existing similar tools as listed along the top of the table here. Along the side of the table, are qualities that these other tools and </a:t>
            </a:r>
            <a:r>
              <a:rPr lang="en-GB" dirty="0" err="1"/>
              <a:t>Mycroforest</a:t>
            </a:r>
            <a:r>
              <a:rPr lang="en-GB" dirty="0"/>
              <a:t> is scored against. Many apps are very scientifically accurate decision-making tools like foster forest aimed at experts or adults. </a:t>
            </a:r>
            <a:r>
              <a:rPr lang="en-GB" dirty="0" err="1"/>
              <a:t>Mycroforest</a:t>
            </a:r>
            <a:r>
              <a:rPr lang="en-GB" dirty="0"/>
              <a:t> is not like this because the underlying conceptual model for teaching about forest management, need not capture plant growth and the carbon cycle in extreme detail. It is a simple, yet reflective model of the real world as is the case with others like mine set and about that forest. </a:t>
            </a:r>
            <a:r>
              <a:rPr lang="en-GB" dirty="0" err="1"/>
              <a:t>Mycroforest</a:t>
            </a:r>
            <a:r>
              <a:rPr lang="en-GB" dirty="0"/>
              <a:t> meets all intended criteria w.r.t this project. It is an engaging, easily accessible web-based application aimed at the youth. Although the app itself is not multiplayer, it allows for team learning activities in addition to individual ones. Unlike many existing tools that try to do multiple things at once, </a:t>
            </a:r>
            <a:r>
              <a:rPr lang="en-GB" dirty="0" err="1"/>
              <a:t>Mycroforest</a:t>
            </a:r>
            <a:r>
              <a:rPr lang="en-GB" dirty="0"/>
              <a:t> focuses exclusively on forest management, it's effect on atmospheric CO2 levels and the impact of financial motives. This app is built to be easy to get into and use with lots of built-in help. There is a slide for each of the 4 other apps which we can take a look at after this presentation, if you’d like that.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9</a:t>
            </a:fld>
            <a:endParaRPr lang="en-GB" dirty="0"/>
          </a:p>
        </p:txBody>
      </p:sp>
    </p:spTree>
    <p:extLst>
      <p:ext uri="{BB962C8B-B14F-4D97-AF65-F5344CB8AC3E}">
        <p14:creationId xmlns:p14="http://schemas.microsoft.com/office/powerpoint/2010/main" val="3453948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0"/>
            <a:ext cx="9144000" cy="30132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ctrTitle"/>
          </p:nvPr>
        </p:nvSpPr>
        <p:spPr>
          <a:xfrm>
            <a:off x="828674" y="3819975"/>
            <a:ext cx="7500939" cy="554850"/>
          </a:xfrm>
        </p:spPr>
        <p:txBody>
          <a:bodyPr/>
          <a:lstStyle>
            <a:lvl1pPr algn="l">
              <a:defRPr>
                <a:solidFill>
                  <a:schemeClr val="accent2"/>
                </a:solidFill>
              </a:defRPr>
            </a:lvl1pPr>
          </a:lstStyle>
          <a:p>
            <a:r>
              <a:rPr lang="en-GB"/>
              <a:t>Click to edit Master title style</a:t>
            </a:r>
            <a:endParaRPr lang="en-GB" dirty="0"/>
          </a:p>
        </p:txBody>
      </p:sp>
      <p:sp>
        <p:nvSpPr>
          <p:cNvPr id="3" name="Subtitle 2"/>
          <p:cNvSpPr>
            <a:spLocks noGrp="1"/>
          </p:cNvSpPr>
          <p:nvPr>
            <p:ph type="subTitle" idx="1"/>
          </p:nvPr>
        </p:nvSpPr>
        <p:spPr>
          <a:xfrm>
            <a:off x="828675" y="4394175"/>
            <a:ext cx="7500938" cy="361800"/>
          </a:xfrm>
        </p:spPr>
        <p:txBody>
          <a:bodyPr/>
          <a:lstStyle>
            <a:lvl1pPr marL="0" indent="0" algn="l">
              <a:buNone/>
              <a:defRPr sz="1400" b="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87723"/>
            <a:ext cx="4636800" cy="1239265"/>
          </a:xfrm>
          <a:prstGeom prst="rect">
            <a:avLst/>
          </a:prstGeom>
        </p:spPr>
      </p:pic>
      <p:sp>
        <p:nvSpPr>
          <p:cNvPr id="11" name="Text Placeholder 10"/>
          <p:cNvSpPr>
            <a:spLocks noGrp="1"/>
          </p:cNvSpPr>
          <p:nvPr>
            <p:ph type="body" sz="quarter" idx="10"/>
          </p:nvPr>
        </p:nvSpPr>
        <p:spPr>
          <a:xfrm>
            <a:off x="828675" y="5386500"/>
            <a:ext cx="4679325" cy="979374"/>
          </a:xfrm>
        </p:spPr>
        <p:txBody>
          <a:bodyPr/>
          <a:lstStyle>
            <a:lvl1pPr>
              <a:spcBef>
                <a:spcPts val="0"/>
              </a:spcBef>
              <a:defRPr sz="1400">
                <a:solidFill>
                  <a:srgbClr val="005EAE"/>
                </a:solidFill>
              </a:defRPr>
            </a:lvl1pPr>
            <a:lvl2pPr marL="0" indent="0">
              <a:spcBef>
                <a:spcPts val="0"/>
              </a:spcBef>
              <a:buNone/>
              <a:defRPr sz="1400">
                <a:solidFill>
                  <a:schemeClr val="accent2"/>
                </a:solidFill>
              </a:defRPr>
            </a:lvl2pPr>
            <a:lvl3pPr marL="0" indent="0">
              <a:spcBef>
                <a:spcPts val="567"/>
              </a:spcBef>
              <a:buNone/>
              <a:defRPr sz="1400">
                <a:solidFill>
                  <a:schemeClr val="accent2"/>
                </a:solidFill>
              </a:defRPr>
            </a:lvl3pPr>
            <a:lvl4pPr>
              <a:spcBef>
                <a:spcPts val="0"/>
              </a:spcBef>
              <a:defRPr sz="1400">
                <a:solidFill>
                  <a:schemeClr val="bg1"/>
                </a:solidFill>
              </a:defRPr>
            </a:lvl4pPr>
            <a:lvl5pPr>
              <a:spcBef>
                <a:spcPts val="0"/>
              </a:spcBef>
              <a:defRPr sz="1400">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5" name="Rectangle 14"/>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dirty="0"/>
          </a:p>
        </p:txBody>
      </p:sp>
    </p:spTree>
    <p:extLst>
      <p:ext uri="{BB962C8B-B14F-4D97-AF65-F5344CB8AC3E}">
        <p14:creationId xmlns:p14="http://schemas.microsoft.com/office/powerpoint/2010/main" val="3533279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828675" y="1881075"/>
            <a:ext cx="7500938" cy="40401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Tree>
    <p:extLst>
      <p:ext uri="{BB962C8B-B14F-4D97-AF65-F5344CB8AC3E}">
        <p14:creationId xmlns:p14="http://schemas.microsoft.com/office/powerpoint/2010/main" val="3573000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4939200" y="1943100"/>
            <a:ext cx="4204800" cy="4343400"/>
          </a:xfrm>
          <a:solidFill>
            <a:schemeClr val="accent4"/>
          </a:solidFill>
        </p:spPr>
        <p:txBody>
          <a:bodyPr tIns="0" anchor="ctr" anchorCtr="0"/>
          <a:lstStyle>
            <a:lvl1pPr algn="ctr">
              <a:defRPr sz="1600" b="0">
                <a:solidFill>
                  <a:schemeClr val="accent3"/>
                </a:solidFill>
              </a:defRPr>
            </a:lvl1pPr>
          </a:lstStyle>
          <a:p>
            <a:r>
              <a:rPr lang="en-GB" dirty="0"/>
              <a:t>IMAGE</a:t>
            </a:r>
          </a:p>
        </p:txBody>
      </p:sp>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
        <p:nvSpPr>
          <p:cNvPr id="4" name="Text Placeholder 3"/>
          <p:cNvSpPr>
            <a:spLocks noGrp="1"/>
          </p:cNvSpPr>
          <p:nvPr>
            <p:ph type="body" sz="quarter" idx="10"/>
          </p:nvPr>
        </p:nvSpPr>
        <p:spPr>
          <a:xfrm>
            <a:off x="828675" y="1905000"/>
            <a:ext cx="3819525" cy="3987688"/>
          </a:xfrm>
        </p:spPr>
        <p:txBody>
          <a:bodyPr/>
          <a:lstStyle>
            <a:lvl1pPr marL="238125" indent="-238125">
              <a:spcBef>
                <a:spcPts val="850"/>
              </a:spcBef>
              <a:buClr>
                <a:schemeClr val="tx2"/>
              </a:buClr>
              <a:buFont typeface="Calibri" panose="020F0502020204030204" pitchFamily="34" charset="0"/>
              <a:buChar char="–"/>
              <a:defRPr sz="1400" b="0"/>
            </a:lvl1pPr>
            <a:lvl2pPr marL="503238" indent="-207963">
              <a:spcBef>
                <a:spcPts val="0"/>
              </a:spcBef>
              <a:spcAft>
                <a:spcPts val="567"/>
              </a:spcAft>
              <a:defRPr sz="1400" b="0"/>
            </a:lvl2pPr>
            <a:lvl3pPr>
              <a:defRPr sz="1400" b="0"/>
            </a:lvl3pPr>
            <a:lvl4pPr>
              <a:defRPr sz="1400" b="0"/>
            </a:lvl4pPr>
            <a:lvl5pPr>
              <a:defRPr sz="1400" b="0"/>
            </a:lvl5pPr>
          </a:lstStyle>
          <a:p>
            <a:pPr lvl="0"/>
            <a:r>
              <a:rPr lang="en-GB"/>
              <a:t>Click to edit Master text styles</a:t>
            </a:r>
          </a:p>
          <a:p>
            <a:pPr lvl="1"/>
            <a:r>
              <a:rPr lang="en-GB"/>
              <a:t>Second level</a:t>
            </a:r>
          </a:p>
        </p:txBody>
      </p:sp>
      <p:sp>
        <p:nvSpPr>
          <p:cNvPr id="6"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
        <p:nvSpPr>
          <p:cNvPr id="8" name="Rectangle 7"/>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1282368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1435835"/>
            <a:ext cx="9144000" cy="4850665"/>
          </a:xfrm>
          <a:solidFill>
            <a:schemeClr val="accent4"/>
          </a:solidFill>
        </p:spPr>
        <p:txBody>
          <a:bodyPr tIns="0" anchor="ctr" anchorCtr="0"/>
          <a:lstStyle>
            <a:lvl1pPr algn="ctr">
              <a:defRPr sz="1600" b="0">
                <a:solidFill>
                  <a:schemeClr val="accent3"/>
                </a:solidFill>
              </a:defRPr>
            </a:lvl1pPr>
          </a:lstStyle>
          <a:p>
            <a:r>
              <a:rPr lang="en-GB" dirty="0"/>
              <a:t>IMAGE</a:t>
            </a:r>
          </a:p>
        </p:txBody>
      </p:sp>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
        <p:nvSpPr>
          <p:cNvPr id="6"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
        <p:nvSpPr>
          <p:cNvPr id="8" name="Rectangle 7"/>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3138617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ctrTitle"/>
          </p:nvPr>
        </p:nvSpPr>
        <p:spPr>
          <a:xfrm>
            <a:off x="828674" y="3715200"/>
            <a:ext cx="7500939" cy="554850"/>
          </a:xfrm>
        </p:spPr>
        <p:txBody>
          <a:bodyPr/>
          <a:lstStyle>
            <a:lvl1pPr algn="l">
              <a:defRPr sz="4200">
                <a:solidFill>
                  <a:srgbClr val="005EAE"/>
                </a:solidFill>
              </a:defRPr>
            </a:lvl1pPr>
          </a:lstStyle>
          <a:p>
            <a:r>
              <a:rPr lang="en-GB"/>
              <a:t>Click to edit Master title style</a:t>
            </a:r>
            <a:endParaRPr lang="en-GB" dirty="0"/>
          </a:p>
        </p:txBody>
      </p:sp>
      <p:sp>
        <p:nvSpPr>
          <p:cNvPr id="7" name="Rectangle 6"/>
          <p:cNvSpPr/>
          <p:nvPr userDrawn="1"/>
        </p:nvSpPr>
        <p:spPr>
          <a:xfrm>
            <a:off x="0" y="0"/>
            <a:ext cx="9144000" cy="30132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87723"/>
            <a:ext cx="4636800" cy="1239265"/>
          </a:xfrm>
          <a:prstGeom prst="rect">
            <a:avLst/>
          </a:prstGeom>
        </p:spPr>
      </p:pic>
      <p:sp>
        <p:nvSpPr>
          <p:cNvPr id="9" name="Rectangle 8"/>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dirty="0"/>
          </a:p>
        </p:txBody>
      </p:sp>
    </p:spTree>
    <p:extLst>
      <p:ext uri="{BB962C8B-B14F-4D97-AF65-F5344CB8AC3E}">
        <p14:creationId xmlns:p14="http://schemas.microsoft.com/office/powerpoint/2010/main" val="547789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Tree>
    <p:extLst>
      <p:ext uri="{BB962C8B-B14F-4D97-AF65-F5344CB8AC3E}">
        <p14:creationId xmlns:p14="http://schemas.microsoft.com/office/powerpoint/2010/main" val="757743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amp; 2 Column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828676" y="1881075"/>
            <a:ext cx="7527924" cy="3643425"/>
          </a:xfrm>
        </p:spPr>
        <p:txBody>
          <a:bodyPr/>
          <a:lstStyle>
            <a:lvl1pPr marL="0" indent="0" rtl="0">
              <a:spcBef>
                <a:spcPts val="900"/>
              </a:spcBef>
              <a:buClr>
                <a:schemeClr val="tx2"/>
              </a:buClr>
              <a:buSzPts val="2000"/>
              <a:buFont typeface="Arial"/>
              <a:buNone/>
              <a:defRPr sz="2000" b="1"/>
            </a:lvl1pPr>
            <a:lvl2pPr marL="625475" indent="-233363" rtl="0">
              <a:buSzPts val="2000"/>
              <a:buFont typeface="Minion Pro"/>
              <a:buChar char="‒"/>
              <a:defRPr sz="2000"/>
            </a:lvl2pPr>
            <a:lvl3pPr marL="912813" indent="-222250" rtl="0">
              <a:buSzPts val="2000"/>
              <a:buFont typeface="Arial"/>
              <a:buChar char="»"/>
              <a:defRPr sz="2000"/>
            </a:lvl3pPr>
            <a:lvl4pPr marL="1128713" indent="-190500">
              <a:defRPr sz="2000"/>
            </a:lvl4pPr>
            <a:lvl5pPr marL="1439863" indent="-185738">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Rectangle 4"/>
          <p:cNvSpPr/>
          <p:nvPr userDrawn="1"/>
        </p:nvSpPr>
        <p:spPr>
          <a:xfrm>
            <a:off x="0" y="5819775"/>
            <a:ext cx="9144000" cy="1036637"/>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046348"/>
            <a:ext cx="2060224" cy="550631"/>
          </a:xfrm>
          <a:prstGeom prst="rect">
            <a:avLst/>
          </a:prstGeom>
        </p:spPr>
      </p:pic>
      <p:sp>
        <p:nvSpPr>
          <p:cNvPr id="9"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Tree>
    <p:extLst>
      <p:ext uri="{BB962C8B-B14F-4D97-AF65-F5344CB8AC3E}">
        <p14:creationId xmlns:p14="http://schemas.microsoft.com/office/powerpoint/2010/main" val="2786768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8674" y="360000"/>
            <a:ext cx="7500939" cy="561600"/>
          </a:xfrm>
          <a:prstGeom prst="rect">
            <a:avLst/>
          </a:prstGeom>
        </p:spPr>
        <p:txBody>
          <a:bodyPr vert="horz" lIns="0" tIns="0" rIns="0" bIns="0" rtlCol="0" anchor="b" anchorCtr="0">
            <a:noAutofit/>
          </a:bodyPr>
          <a:lstStyle/>
          <a:p>
            <a:r>
              <a:rPr lang="en-GB"/>
              <a:t>Click to edit Master title style</a:t>
            </a:r>
            <a:endParaRPr lang="en-GB" dirty="0"/>
          </a:p>
        </p:txBody>
      </p:sp>
      <p:sp>
        <p:nvSpPr>
          <p:cNvPr id="3" name="Text Placeholder 2"/>
          <p:cNvSpPr>
            <a:spLocks noGrp="1"/>
          </p:cNvSpPr>
          <p:nvPr>
            <p:ph type="body" idx="1"/>
          </p:nvPr>
        </p:nvSpPr>
        <p:spPr>
          <a:xfrm>
            <a:off x="828675" y="1871551"/>
            <a:ext cx="7500938" cy="4096800"/>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1" name="Rectangle 10"/>
          <p:cNvSpPr/>
          <p:nvPr/>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107106657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59" r:id="rId5"/>
    <p:sldLayoutId id="2147483654" r:id="rId6"/>
    <p:sldLayoutId id="2147483661" r:id="rId7"/>
  </p:sldLayoutIdLst>
  <p:txStyles>
    <p:titleStyle>
      <a:lvl1pPr algn="l" defTabSz="914400" rtl="0" eaLnBrk="1" latinLnBrk="0" hangingPunct="1">
        <a:spcBef>
          <a:spcPct val="0"/>
        </a:spcBef>
        <a:buNone/>
        <a:defRPr sz="3600" b="0" kern="1200">
          <a:solidFill>
            <a:srgbClr val="0E73B9"/>
          </a:solidFill>
          <a:latin typeface="+mj-lt"/>
          <a:ea typeface="+mj-ea"/>
          <a:cs typeface="+mj-cs"/>
        </a:defRPr>
      </a:lvl1pPr>
    </p:titleStyle>
    <p:body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hyperlink" Target="https://docs.google.com/spreadsheets/d/1SOFJJBFssS_nXL1yaNOZy_0QT2eLi54Y/edit?usp=sharing&amp;ouid=115089234593591812261&amp;rtpof=true&amp;sd=true" TargetMode="Externa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figma.com/proto/Wmpkm80wpOe5lTfVKL0B9V/Mockup?node-id=0-1&amp;t=R0TNsFjvVC2MEEUk-1" TargetMode="External"/><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drive.google.com/file/d/1hjZ8eA9MLLZewkzjmT9VJyiwPKCQJLHS/view?usp=sharin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2wPWhWyuAYudNEcbvCmJmh8ikAtYLJjo/edit?usp=sharing&amp;ouid=115089234593591812261&amp;rtpof=true&amp;sd=true" TargetMode="Externa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github.com/ggn1/microworld_dissertation_tcd" TargetMode="External"/><Relationship Id="rId4" Type="http://schemas.openxmlformats.org/officeDocument/2006/relationships/hyperlink" Target="https://vercel.com/ggn1s-projects/microworld-dissertation-tcd/deployment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microworld-dissertation-tcd.vercel.app/"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rive.google.com/file/d/1fmZnytlSHVmVTtLfOQVJ6j6zXO0tmod8/view?usp=drive_link" TargetMode="External"/><Relationship Id="rId2" Type="http://schemas.openxmlformats.org/officeDocument/2006/relationships/hyperlink" Target="https://www.tcd.ie/trinityaccess/schools/secondary/bridge-to-college/" TargetMode="External"/><Relationship Id="rId1" Type="http://schemas.openxmlformats.org/officeDocument/2006/relationships/slideLayout" Target="../slideLayouts/slideLayout2.xml"/><Relationship Id="rId5" Type="http://schemas.openxmlformats.org/officeDocument/2006/relationships/hyperlink" Target="https://docs.google.com/forms/d/e/1FAIpQLSdWo-ZsW2kTO-gkc0gQ0hettY08L5G7jTs0WvaTIQxn161z3Q/viewform?usp=sf_link" TargetMode="External"/><Relationship Id="rId4" Type="http://schemas.openxmlformats.org/officeDocument/2006/relationships/hyperlink" Target="https://uiuxtrend.com/pssuq-post-study-system-usability-questionnaire/"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drive.google.com/file/d/1Nb7322dlCG34Kabll1qQZXSYVjzqmZSs/view?usp=sharin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timesofindia.indiatimes.com/travel/travel-news/india-records-highest-temperature-with-rajasthans-phalodi-at-50-degrees-red-alert-issued-for-these-states/articleshow/110438133.cm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dx.doi.org/10.20944/preprints202305.1718.v1" TargetMode="External"/><Relationship Id="rId2" Type="http://schemas.openxmlformats.org/officeDocument/2006/relationships/hyperlink" Target="https://www.researchgate.net/publication/320170969_Landscape_Approaches_Wicked_Problems_and_Role_Playing_Game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12"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hyperlink" Target="https://pixabay.com/en/world-map-globe-unlabeled-38033/" TargetMode="Externa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games4sustainability.org/gamepedia/about-that-forest/" TargetMode="Externa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www.esa.int/Education/Forest_Kids_game_on_biodiversity_now_available"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0195" y="3429000"/>
            <a:ext cx="8443609" cy="2172263"/>
          </a:xfrm>
        </p:spPr>
        <p:txBody>
          <a:bodyPr/>
          <a:lstStyle/>
          <a:p>
            <a:pPr algn="ctr"/>
            <a:r>
              <a:rPr lang="en-IE" dirty="0" err="1"/>
              <a:t>MycroForest</a:t>
            </a:r>
            <a:r>
              <a:rPr lang="en-IE" dirty="0"/>
              <a:t> - Exploring the use of a microworld to teach about economic viability of climate aware forest management. </a:t>
            </a:r>
            <a:br>
              <a:rPr lang="en-US" dirty="0"/>
            </a:br>
            <a:endParaRPr lang="en-GB" dirty="0"/>
          </a:p>
        </p:txBody>
      </p:sp>
      <p:sp>
        <p:nvSpPr>
          <p:cNvPr id="6" name="Text Placeholder 5"/>
          <p:cNvSpPr>
            <a:spLocks noGrp="1"/>
          </p:cNvSpPr>
          <p:nvPr>
            <p:ph type="body" sz="quarter" idx="10"/>
          </p:nvPr>
        </p:nvSpPr>
        <p:spPr/>
        <p:txBody>
          <a:bodyPr/>
          <a:lstStyle/>
          <a:p>
            <a:r>
              <a:rPr lang="en-GB" dirty="0"/>
              <a:t>Gayathri Girish Nair</a:t>
            </a:r>
            <a:br>
              <a:rPr lang="en-GB" dirty="0"/>
            </a:br>
            <a:r>
              <a:rPr lang="en-GB" dirty="0"/>
              <a:t>Course:  MSc. Computer Science</a:t>
            </a:r>
          </a:p>
        </p:txBody>
      </p:sp>
    </p:spTree>
    <p:extLst>
      <p:ext uri="{BB962C8B-B14F-4D97-AF65-F5344CB8AC3E}">
        <p14:creationId xmlns:p14="http://schemas.microsoft.com/office/powerpoint/2010/main" val="1772792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DC33-E68E-98C7-70E8-CDFEC33B3F0E}"/>
              </a:ext>
            </a:extLst>
          </p:cNvPr>
          <p:cNvSpPr>
            <a:spLocks noGrp="1"/>
          </p:cNvSpPr>
          <p:nvPr>
            <p:ph type="title"/>
          </p:nvPr>
        </p:nvSpPr>
        <p:spPr/>
        <p:txBody>
          <a:bodyPr/>
          <a:lstStyle/>
          <a:p>
            <a:r>
              <a:rPr lang="en-IE"/>
              <a:t>MycroForest</a:t>
            </a:r>
            <a:r>
              <a:rPr lang="en-IE" dirty="0"/>
              <a:t> - Educational Approach	</a:t>
            </a:r>
          </a:p>
        </p:txBody>
      </p:sp>
      <p:sp>
        <p:nvSpPr>
          <p:cNvPr id="3" name="Text Placeholder 2">
            <a:extLst>
              <a:ext uri="{FF2B5EF4-FFF2-40B4-BE49-F238E27FC236}">
                <a16:creationId xmlns:a16="http://schemas.microsoft.com/office/drawing/2014/main" id="{607DF54F-EDDF-ADF2-1FFC-4E45DD8218B4}"/>
              </a:ext>
            </a:extLst>
          </p:cNvPr>
          <p:cNvSpPr>
            <a:spLocks noGrp="1"/>
          </p:cNvSpPr>
          <p:nvPr>
            <p:ph type="body" sz="quarter" idx="10"/>
          </p:nvPr>
        </p:nvSpPr>
        <p:spPr>
          <a:xfrm>
            <a:off x="821531" y="1408906"/>
            <a:ext cx="7500938" cy="4040188"/>
          </a:xfrm>
        </p:spPr>
        <p:txBody>
          <a:bodyPr/>
          <a:lstStyle/>
          <a:p>
            <a:pPr marL="342900" indent="-342900">
              <a:buFont typeface="Wingdings" panose="05000000000000000000" pitchFamily="2" charset="2"/>
              <a:buChar char="§"/>
            </a:pPr>
            <a:r>
              <a:rPr lang="en-IE" b="0" dirty="0"/>
              <a:t>Microworld → Good Engagement, </a:t>
            </a:r>
            <a:r>
              <a:rPr lang="en-US" b="0" dirty="0"/>
              <a:t>Constructivist Thinking</a:t>
            </a:r>
            <a:endParaRPr lang="en-IE" b="0" dirty="0"/>
          </a:p>
          <a:p>
            <a:pPr marL="342900" indent="-342900">
              <a:buFont typeface="Wingdings" panose="05000000000000000000" pitchFamily="2" charset="2"/>
              <a:buChar char="§"/>
            </a:pPr>
            <a:r>
              <a:rPr lang="en-IE" b="0" dirty="0"/>
              <a:t>Targets, Challenges → Structure, Problem Based Learning</a:t>
            </a:r>
          </a:p>
          <a:p>
            <a:pPr marL="342900" indent="-342900">
              <a:buFont typeface="Wingdings" panose="05000000000000000000" pitchFamily="2" charset="2"/>
              <a:buChar char="§"/>
            </a:pPr>
            <a:r>
              <a:rPr lang="en-IE" b="0" dirty="0"/>
              <a:t>Competition Among Teams → Gamification, Motivation</a:t>
            </a:r>
          </a:p>
          <a:p>
            <a:pPr marL="342900" indent="-342900">
              <a:buFont typeface="Wingdings" panose="05000000000000000000" pitchFamily="2" charset="2"/>
              <a:buChar char="§"/>
            </a:pPr>
            <a:r>
              <a:rPr lang="en-IE" b="0" dirty="0"/>
              <a:t>Debriefing → Reflective Learning, Inquiry Based Learning</a:t>
            </a:r>
          </a:p>
          <a:p>
            <a:pPr marL="342900" indent="-342900">
              <a:buFont typeface="Wingdings" panose="05000000000000000000" pitchFamily="2" charset="2"/>
              <a:buChar char="§"/>
            </a:pPr>
            <a:r>
              <a:rPr lang="en-IE" b="0" dirty="0"/>
              <a:t>Facilitator → Structure, Guidance, Inquiry Based Learning</a:t>
            </a:r>
          </a:p>
          <a:p>
            <a:pPr marL="342900" indent="-342900">
              <a:buFont typeface="Wingdings" panose="05000000000000000000" pitchFamily="2" charset="2"/>
              <a:buChar char="§"/>
            </a:pPr>
            <a:r>
              <a:rPr lang="en-IE" b="0" dirty="0"/>
              <a:t>Graphical Feedback  + Short Explanations → High Effectiveness</a:t>
            </a:r>
          </a:p>
          <a:p>
            <a:pPr marL="342900" indent="-342900">
              <a:buFont typeface="Wingdings" panose="05000000000000000000" pitchFamily="2" charset="2"/>
              <a:buChar char="§"/>
            </a:pPr>
            <a:r>
              <a:rPr lang="en-IE" b="0" dirty="0"/>
              <a:t>Model Progression → Lowers Entry Threshold</a:t>
            </a:r>
          </a:p>
          <a:p>
            <a:endParaRPr lang="en-IE" sz="1800" b="0" dirty="0"/>
          </a:p>
          <a:p>
            <a:pPr algn="ctr"/>
            <a:r>
              <a:rPr lang="en-IE" sz="1800" b="0" dirty="0"/>
              <a:t>[12] [13] [14] [15]</a:t>
            </a:r>
          </a:p>
        </p:txBody>
      </p:sp>
    </p:spTree>
    <p:extLst>
      <p:ext uri="{BB962C8B-B14F-4D97-AF65-F5344CB8AC3E}">
        <p14:creationId xmlns:p14="http://schemas.microsoft.com/office/powerpoint/2010/main" val="1993720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EDC99-5834-36D9-5BF2-E1EC0FF92441}"/>
              </a:ext>
            </a:extLst>
          </p:cNvPr>
          <p:cNvSpPr>
            <a:spLocks noGrp="1"/>
          </p:cNvSpPr>
          <p:nvPr>
            <p:ph type="title"/>
          </p:nvPr>
        </p:nvSpPr>
        <p:spPr/>
        <p:txBody>
          <a:bodyPr/>
          <a:lstStyle/>
          <a:p>
            <a:r>
              <a:rPr lang="en-IE" dirty="0" err="1"/>
              <a:t>MycroForest</a:t>
            </a:r>
            <a:r>
              <a:rPr lang="en-IE" dirty="0"/>
              <a:t> Approach</a:t>
            </a:r>
          </a:p>
        </p:txBody>
      </p:sp>
      <p:sp>
        <p:nvSpPr>
          <p:cNvPr id="4" name="Functional Requirements">
            <a:extLst>
              <a:ext uri="{FF2B5EF4-FFF2-40B4-BE49-F238E27FC236}">
                <a16:creationId xmlns:a16="http://schemas.microsoft.com/office/drawing/2014/main" id="{0B35F132-94EB-8D25-4C68-ABA7C2343619}"/>
              </a:ext>
            </a:extLst>
          </p:cNvPr>
          <p:cNvSpPr txBox="1"/>
          <p:nvPr/>
        </p:nvSpPr>
        <p:spPr>
          <a:xfrm>
            <a:off x="5627103" y="466631"/>
            <a:ext cx="3133413" cy="369332"/>
          </a:xfrm>
          <a:prstGeom prst="rect">
            <a:avLst/>
          </a:prstGeom>
          <a:noFill/>
          <a:effectLst>
            <a:outerShdw blurRad="63500" sx="102000" sy="102000" algn="ctr" rotWithShape="0">
              <a:prstClr val="black">
                <a:alpha val="40000"/>
              </a:prstClr>
            </a:outerShdw>
          </a:effectLst>
        </p:spPr>
        <p:txBody>
          <a:bodyPr wrap="square" rtlCol="0">
            <a:spAutoFit/>
          </a:bodyPr>
          <a:lstStyle/>
          <a:p>
            <a:pPr algn="r"/>
            <a:r>
              <a:rPr lang="en-GB" b="1" i="1" dirty="0">
                <a:highlight>
                  <a:srgbClr val="FFFF00"/>
                </a:highlight>
                <a:hlinkClick r:id="rId2"/>
              </a:rPr>
              <a:t>FUNCTIONAL REQUIREMENTS</a:t>
            </a:r>
            <a:endParaRPr lang="en-US" b="1" i="1" dirty="0">
              <a:highlight>
                <a:srgbClr val="FFFF00"/>
              </a:highlight>
            </a:endParaRPr>
          </a:p>
        </p:txBody>
      </p:sp>
      <p:grpSp>
        <p:nvGrpSpPr>
          <p:cNvPr id="17" name="Group 16">
            <a:extLst>
              <a:ext uri="{FF2B5EF4-FFF2-40B4-BE49-F238E27FC236}">
                <a16:creationId xmlns:a16="http://schemas.microsoft.com/office/drawing/2014/main" id="{515A64D9-5146-3693-9455-A1B2159F5569}"/>
              </a:ext>
            </a:extLst>
          </p:cNvPr>
          <p:cNvGrpSpPr/>
          <p:nvPr/>
        </p:nvGrpSpPr>
        <p:grpSpPr>
          <a:xfrm>
            <a:off x="307192" y="1024022"/>
            <a:ext cx="1822788" cy="2451371"/>
            <a:chOff x="2526566" y="1391055"/>
            <a:chExt cx="2410123" cy="3241247"/>
          </a:xfrm>
        </p:grpSpPr>
        <p:sp>
          <p:nvSpPr>
            <p:cNvPr id="13" name="TextBox 12">
              <a:extLst>
                <a:ext uri="{FF2B5EF4-FFF2-40B4-BE49-F238E27FC236}">
                  <a16:creationId xmlns:a16="http://schemas.microsoft.com/office/drawing/2014/main" id="{B0B1372F-95EA-2601-2110-ED800437760E}"/>
                </a:ext>
              </a:extLst>
            </p:cNvPr>
            <p:cNvSpPr txBox="1"/>
            <p:nvPr/>
          </p:nvSpPr>
          <p:spPr>
            <a:xfrm>
              <a:off x="2526567" y="3893638"/>
              <a:ext cx="2410122" cy="738664"/>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Get your personal forest with 2 types of trees at different stages in their life.</a:t>
              </a:r>
              <a:endParaRPr lang="en-US" sz="14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AE0C059C-CE2B-C197-DB08-30A063044E1F}"/>
                </a:ext>
              </a:extLst>
            </p:cNvPr>
            <p:cNvPicPr>
              <a:picLocks noChangeAspect="1"/>
            </p:cNvPicPr>
            <p:nvPr/>
          </p:nvPicPr>
          <p:blipFill>
            <a:blip r:embed="rId3"/>
            <a:stretch>
              <a:fillRect/>
            </a:stretch>
          </p:blipFill>
          <p:spPr>
            <a:xfrm>
              <a:off x="2526566" y="1391055"/>
              <a:ext cx="2410123" cy="2502583"/>
            </a:xfrm>
            <a:prstGeom prst="rect">
              <a:avLst/>
            </a:prstGeom>
          </p:spPr>
        </p:pic>
      </p:grpSp>
      <p:grpSp>
        <p:nvGrpSpPr>
          <p:cNvPr id="28" name="Group 27">
            <a:extLst>
              <a:ext uri="{FF2B5EF4-FFF2-40B4-BE49-F238E27FC236}">
                <a16:creationId xmlns:a16="http://schemas.microsoft.com/office/drawing/2014/main" id="{E0BA64C4-CE51-C062-43B5-9F4D70CBAD52}"/>
              </a:ext>
            </a:extLst>
          </p:cNvPr>
          <p:cNvGrpSpPr/>
          <p:nvPr/>
        </p:nvGrpSpPr>
        <p:grpSpPr>
          <a:xfrm>
            <a:off x="2294465" y="1024022"/>
            <a:ext cx="1542471" cy="1747764"/>
            <a:chOff x="2971810" y="1380181"/>
            <a:chExt cx="2086574" cy="2364284"/>
          </a:xfrm>
        </p:grpSpPr>
        <p:sp>
          <p:nvSpPr>
            <p:cNvPr id="18" name="TextBox 17">
              <a:extLst>
                <a:ext uri="{FF2B5EF4-FFF2-40B4-BE49-F238E27FC236}">
                  <a16:creationId xmlns:a16="http://schemas.microsoft.com/office/drawing/2014/main" id="{F994CF71-A275-6402-6EB8-AC909D2D77C2}"/>
                </a:ext>
              </a:extLst>
            </p:cNvPr>
            <p:cNvSpPr txBox="1"/>
            <p:nvPr/>
          </p:nvSpPr>
          <p:spPr>
            <a:xfrm>
              <a:off x="2971810" y="3221245"/>
              <a:ext cx="2083543" cy="523220"/>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Plan frequency and timing of planting/felling trees.</a:t>
              </a:r>
              <a:endParaRPr lang="en-US" sz="1400"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62418A87-1A4E-8F39-3963-83471ACB55EA}"/>
                </a:ext>
              </a:extLst>
            </p:cNvPr>
            <p:cNvPicPr>
              <a:picLocks noChangeAspect="1"/>
            </p:cNvPicPr>
            <p:nvPr/>
          </p:nvPicPr>
          <p:blipFill>
            <a:blip r:embed="rId4"/>
            <a:stretch>
              <a:fillRect/>
            </a:stretch>
          </p:blipFill>
          <p:spPr>
            <a:xfrm>
              <a:off x="2974840" y="1380181"/>
              <a:ext cx="2083544" cy="833417"/>
            </a:xfrm>
            <a:prstGeom prst="rect">
              <a:avLst/>
            </a:prstGeom>
          </p:spPr>
        </p:pic>
        <p:pic>
          <p:nvPicPr>
            <p:cNvPr id="27" name="Picture 26">
              <a:extLst>
                <a:ext uri="{FF2B5EF4-FFF2-40B4-BE49-F238E27FC236}">
                  <a16:creationId xmlns:a16="http://schemas.microsoft.com/office/drawing/2014/main" id="{4FE04CE1-CC99-F22F-3003-EA0B7B7FB37E}"/>
                </a:ext>
              </a:extLst>
            </p:cNvPr>
            <p:cNvPicPr>
              <a:picLocks noChangeAspect="1"/>
            </p:cNvPicPr>
            <p:nvPr/>
          </p:nvPicPr>
          <p:blipFill>
            <a:blip r:embed="rId5"/>
            <a:stretch>
              <a:fillRect/>
            </a:stretch>
          </p:blipFill>
          <p:spPr>
            <a:xfrm>
              <a:off x="2974841" y="2300322"/>
              <a:ext cx="2083542" cy="833417"/>
            </a:xfrm>
            <a:prstGeom prst="rect">
              <a:avLst/>
            </a:prstGeom>
          </p:spPr>
        </p:pic>
      </p:grpSp>
      <p:grpSp>
        <p:nvGrpSpPr>
          <p:cNvPr id="40" name="Group 39">
            <a:extLst>
              <a:ext uri="{FF2B5EF4-FFF2-40B4-BE49-F238E27FC236}">
                <a16:creationId xmlns:a16="http://schemas.microsoft.com/office/drawing/2014/main" id="{15BD735C-133F-C3F7-D201-C2169623A000}"/>
              </a:ext>
            </a:extLst>
          </p:cNvPr>
          <p:cNvGrpSpPr/>
          <p:nvPr/>
        </p:nvGrpSpPr>
        <p:grpSpPr>
          <a:xfrm>
            <a:off x="4103754" y="2325708"/>
            <a:ext cx="4668250" cy="1586597"/>
            <a:chOff x="5304711" y="1157591"/>
            <a:chExt cx="6211319" cy="2111040"/>
          </a:xfrm>
        </p:grpSpPr>
        <p:sp>
          <p:nvSpPr>
            <p:cNvPr id="35" name="TextBox 34">
              <a:extLst>
                <a:ext uri="{FF2B5EF4-FFF2-40B4-BE49-F238E27FC236}">
                  <a16:creationId xmlns:a16="http://schemas.microsoft.com/office/drawing/2014/main" id="{6CF66C96-CD44-7804-AA95-4C39FAF2B3B5}"/>
                </a:ext>
              </a:extLst>
            </p:cNvPr>
            <p:cNvSpPr txBox="1"/>
            <p:nvPr/>
          </p:nvSpPr>
          <p:spPr>
            <a:xfrm>
              <a:off x="8996570" y="1505333"/>
              <a:ext cx="2519460" cy="1556141"/>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Earn coins from selling wood/non-timber forest products and/or by opening the forest to public recreational use.</a:t>
              </a:r>
              <a:endParaRPr lang="en-US" sz="1400" dirty="0">
                <a:latin typeface="Times New Roman" panose="02020603050405020304" pitchFamily="18" charset="0"/>
                <a:cs typeface="Times New Roman" panose="02020603050405020304" pitchFamily="18" charset="0"/>
              </a:endParaRPr>
            </a:p>
          </p:txBody>
        </p:sp>
        <p:grpSp>
          <p:nvGrpSpPr>
            <p:cNvPr id="39" name="Group 38">
              <a:extLst>
                <a:ext uri="{FF2B5EF4-FFF2-40B4-BE49-F238E27FC236}">
                  <a16:creationId xmlns:a16="http://schemas.microsoft.com/office/drawing/2014/main" id="{D9B5C148-B61B-A08A-02A8-3FB11323D252}"/>
                </a:ext>
              </a:extLst>
            </p:cNvPr>
            <p:cNvGrpSpPr/>
            <p:nvPr/>
          </p:nvGrpSpPr>
          <p:grpSpPr>
            <a:xfrm>
              <a:off x="5304711" y="1157591"/>
              <a:ext cx="3319220" cy="2111040"/>
              <a:chOff x="5304711" y="1157591"/>
              <a:chExt cx="3319220" cy="2111040"/>
            </a:xfrm>
          </p:grpSpPr>
          <p:pic>
            <p:nvPicPr>
              <p:cNvPr id="30" name="Picture 29">
                <a:extLst>
                  <a:ext uri="{FF2B5EF4-FFF2-40B4-BE49-F238E27FC236}">
                    <a16:creationId xmlns:a16="http://schemas.microsoft.com/office/drawing/2014/main" id="{24C27841-B946-A381-31B0-A75CAF2C0B52}"/>
                  </a:ext>
                </a:extLst>
              </p:cNvPr>
              <p:cNvPicPr>
                <a:picLocks noChangeAspect="1"/>
              </p:cNvPicPr>
              <p:nvPr/>
            </p:nvPicPr>
            <p:blipFill rotWithShape="1">
              <a:blip r:embed="rId6"/>
              <a:srcRect l="54013" t="11842"/>
              <a:stretch/>
            </p:blipFill>
            <p:spPr>
              <a:xfrm>
                <a:off x="5304711" y="1157591"/>
                <a:ext cx="1666994" cy="2111040"/>
              </a:xfrm>
              <a:prstGeom prst="roundRect">
                <a:avLst>
                  <a:gd name="adj" fmla="val 7814"/>
                </a:avLst>
              </a:prstGeom>
              <a:ln w="38100">
                <a:solidFill>
                  <a:schemeClr val="bg1">
                    <a:lumMod val="95000"/>
                  </a:schemeClr>
                </a:solidFill>
              </a:ln>
              <a:effectLst/>
            </p:spPr>
          </p:pic>
          <p:pic>
            <p:nvPicPr>
              <p:cNvPr id="32" name="Picture 31">
                <a:extLst>
                  <a:ext uri="{FF2B5EF4-FFF2-40B4-BE49-F238E27FC236}">
                    <a16:creationId xmlns:a16="http://schemas.microsoft.com/office/drawing/2014/main" id="{4BC997BE-0904-330C-A053-26A5B52641A6}"/>
                  </a:ext>
                </a:extLst>
              </p:cNvPr>
              <p:cNvPicPr>
                <a:picLocks noChangeAspect="1"/>
              </p:cNvPicPr>
              <p:nvPr/>
            </p:nvPicPr>
            <p:blipFill rotWithShape="1">
              <a:blip r:embed="rId7"/>
              <a:srcRect l="9391" r="49731"/>
              <a:stretch/>
            </p:blipFill>
            <p:spPr>
              <a:xfrm>
                <a:off x="7295475" y="2325880"/>
                <a:ext cx="1328456" cy="942751"/>
              </a:xfrm>
              <a:prstGeom prst="roundRect">
                <a:avLst>
                  <a:gd name="adj" fmla="val 4638"/>
                </a:avLst>
              </a:prstGeom>
              <a:ln w="38100">
                <a:solidFill>
                  <a:schemeClr val="bg1">
                    <a:lumMod val="95000"/>
                  </a:schemeClr>
                </a:solidFill>
              </a:ln>
              <a:effectLst/>
            </p:spPr>
          </p:pic>
          <p:pic>
            <p:nvPicPr>
              <p:cNvPr id="34" name="Picture 33">
                <a:extLst>
                  <a:ext uri="{FF2B5EF4-FFF2-40B4-BE49-F238E27FC236}">
                    <a16:creationId xmlns:a16="http://schemas.microsoft.com/office/drawing/2014/main" id="{AE6D951E-42D5-D3DA-0992-E92C87DBD9FC}"/>
                  </a:ext>
                </a:extLst>
              </p:cNvPr>
              <p:cNvPicPr>
                <a:picLocks noChangeAspect="1"/>
              </p:cNvPicPr>
              <p:nvPr/>
            </p:nvPicPr>
            <p:blipFill rotWithShape="1">
              <a:blip r:embed="rId7"/>
              <a:srcRect l="59472"/>
              <a:stretch/>
            </p:blipFill>
            <p:spPr>
              <a:xfrm>
                <a:off x="7306859" y="1157591"/>
                <a:ext cx="1317072" cy="942751"/>
              </a:xfrm>
              <a:prstGeom prst="roundRect">
                <a:avLst>
                  <a:gd name="adj" fmla="val 8934"/>
                </a:avLst>
              </a:prstGeom>
              <a:ln w="38100">
                <a:solidFill>
                  <a:schemeClr val="bg1">
                    <a:lumMod val="95000"/>
                  </a:schemeClr>
                </a:solidFill>
              </a:ln>
              <a:effectLst/>
            </p:spPr>
          </p:pic>
          <p:pic>
            <p:nvPicPr>
              <p:cNvPr id="36" name="Picture 35" descr="A yellow and white coin&#10;&#10;Description automatically generated">
                <a:extLst>
                  <a:ext uri="{FF2B5EF4-FFF2-40B4-BE49-F238E27FC236}">
                    <a16:creationId xmlns:a16="http://schemas.microsoft.com/office/drawing/2014/main" id="{879D9F09-E22B-1C1D-25D0-223E302A34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03722" y="1898532"/>
                <a:ext cx="622041" cy="622039"/>
              </a:xfrm>
              <a:prstGeom prst="rect">
                <a:avLst/>
              </a:prstGeom>
            </p:spPr>
          </p:pic>
        </p:grpSp>
      </p:grpSp>
      <p:grpSp>
        <p:nvGrpSpPr>
          <p:cNvPr id="44" name="Group 43">
            <a:extLst>
              <a:ext uri="{FF2B5EF4-FFF2-40B4-BE49-F238E27FC236}">
                <a16:creationId xmlns:a16="http://schemas.microsoft.com/office/drawing/2014/main" id="{15A9E9AB-A0E3-C0E4-1631-8EB9634D6E5A}"/>
              </a:ext>
            </a:extLst>
          </p:cNvPr>
          <p:cNvGrpSpPr/>
          <p:nvPr/>
        </p:nvGrpSpPr>
        <p:grpSpPr>
          <a:xfrm>
            <a:off x="4104446" y="1017778"/>
            <a:ext cx="2490150" cy="835913"/>
            <a:chOff x="5304441" y="1164660"/>
            <a:chExt cx="3319220" cy="1114221"/>
          </a:xfrm>
        </p:grpSpPr>
        <p:pic>
          <p:nvPicPr>
            <p:cNvPr id="42" name="Picture 41">
              <a:extLst>
                <a:ext uri="{FF2B5EF4-FFF2-40B4-BE49-F238E27FC236}">
                  <a16:creationId xmlns:a16="http://schemas.microsoft.com/office/drawing/2014/main" id="{26CC7243-3CD2-F72B-9052-36C0B534EDAC}"/>
                </a:ext>
              </a:extLst>
            </p:cNvPr>
            <p:cNvPicPr>
              <a:picLocks noChangeAspect="1"/>
            </p:cNvPicPr>
            <p:nvPr/>
          </p:nvPicPr>
          <p:blipFill rotWithShape="1">
            <a:blip r:embed="rId9"/>
            <a:srcRect b="14139"/>
            <a:stretch/>
          </p:blipFill>
          <p:spPr>
            <a:xfrm>
              <a:off x="5304441" y="1164660"/>
              <a:ext cx="3319220" cy="793461"/>
            </a:xfrm>
            <a:prstGeom prst="roundRect">
              <a:avLst>
                <a:gd name="adj" fmla="val 20186"/>
              </a:avLst>
            </a:prstGeom>
          </p:spPr>
        </p:pic>
        <p:sp>
          <p:nvSpPr>
            <p:cNvPr id="43" name="TextBox 42">
              <a:extLst>
                <a:ext uri="{FF2B5EF4-FFF2-40B4-BE49-F238E27FC236}">
                  <a16:creationId xmlns:a16="http://schemas.microsoft.com/office/drawing/2014/main" id="{7B003213-969F-C462-CEFC-97155681902E}"/>
                </a:ext>
              </a:extLst>
            </p:cNvPr>
            <p:cNvSpPr txBox="1"/>
            <p:nvPr/>
          </p:nvSpPr>
          <p:spPr>
            <a:xfrm>
              <a:off x="5304441" y="1971104"/>
              <a:ext cx="3319220" cy="307777"/>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Move across time to see the plan in action.</a:t>
              </a:r>
              <a:endParaRPr lang="en-US" sz="1400" dirty="0">
                <a:latin typeface="Times New Roman" panose="02020603050405020304" pitchFamily="18"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9FD2FFE7-3595-46FF-86CA-505C0BDE7489}"/>
              </a:ext>
            </a:extLst>
          </p:cNvPr>
          <p:cNvGrpSpPr/>
          <p:nvPr/>
        </p:nvGrpSpPr>
        <p:grpSpPr>
          <a:xfrm>
            <a:off x="6940499" y="987421"/>
            <a:ext cx="1896309" cy="1370511"/>
            <a:chOff x="2962080" y="3810625"/>
            <a:chExt cx="2086575" cy="1508021"/>
          </a:xfrm>
        </p:grpSpPr>
        <p:pic>
          <p:nvPicPr>
            <p:cNvPr id="48" name="Picture 47">
              <a:extLst>
                <a:ext uri="{FF2B5EF4-FFF2-40B4-BE49-F238E27FC236}">
                  <a16:creationId xmlns:a16="http://schemas.microsoft.com/office/drawing/2014/main" id="{DA214A0D-4A4E-B8B6-3E78-18953DD47CF1}"/>
                </a:ext>
              </a:extLst>
            </p:cNvPr>
            <p:cNvPicPr>
              <a:picLocks noChangeAspect="1"/>
            </p:cNvPicPr>
            <p:nvPr/>
          </p:nvPicPr>
          <p:blipFill>
            <a:blip r:embed="rId10"/>
            <a:stretch>
              <a:fillRect/>
            </a:stretch>
          </p:blipFill>
          <p:spPr>
            <a:xfrm>
              <a:off x="2962081" y="3810625"/>
              <a:ext cx="2086574" cy="985057"/>
            </a:xfrm>
            <a:prstGeom prst="roundRect">
              <a:avLst>
                <a:gd name="adj" fmla="val 10504"/>
              </a:avLst>
            </a:prstGeom>
          </p:spPr>
        </p:pic>
        <p:sp>
          <p:nvSpPr>
            <p:cNvPr id="49" name="TextBox 48">
              <a:extLst>
                <a:ext uri="{FF2B5EF4-FFF2-40B4-BE49-F238E27FC236}">
                  <a16:creationId xmlns:a16="http://schemas.microsoft.com/office/drawing/2014/main" id="{6521DF5D-B854-67E3-478E-679105357A31}"/>
                </a:ext>
              </a:extLst>
            </p:cNvPr>
            <p:cNvSpPr txBox="1"/>
            <p:nvPr/>
          </p:nvSpPr>
          <p:spPr>
            <a:xfrm>
              <a:off x="2962080" y="4795426"/>
              <a:ext cx="2083543" cy="523220"/>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Introduce emissions due to fossil fuel usage.</a:t>
              </a:r>
              <a:endParaRPr lang="en-US" sz="1400" dirty="0">
                <a:latin typeface="Times New Roman" panose="02020603050405020304" pitchFamily="18"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139807F7-92A0-A4E9-6B7E-99362A9135D0}"/>
              </a:ext>
            </a:extLst>
          </p:cNvPr>
          <p:cNvGrpSpPr/>
          <p:nvPr/>
        </p:nvGrpSpPr>
        <p:grpSpPr>
          <a:xfrm>
            <a:off x="4103754" y="4022333"/>
            <a:ext cx="4668250" cy="2475667"/>
            <a:chOff x="2376438" y="4086215"/>
            <a:chExt cx="4218158" cy="2236974"/>
          </a:xfrm>
        </p:grpSpPr>
        <p:pic>
          <p:nvPicPr>
            <p:cNvPr id="52" name="Picture 51">
              <a:extLst>
                <a:ext uri="{FF2B5EF4-FFF2-40B4-BE49-F238E27FC236}">
                  <a16:creationId xmlns:a16="http://schemas.microsoft.com/office/drawing/2014/main" id="{91C0CDAB-458F-9394-8CCA-6E44AB923429}"/>
                </a:ext>
              </a:extLst>
            </p:cNvPr>
            <p:cNvPicPr>
              <a:picLocks noChangeAspect="1"/>
            </p:cNvPicPr>
            <p:nvPr/>
          </p:nvPicPr>
          <p:blipFill>
            <a:blip r:embed="rId11"/>
            <a:stretch>
              <a:fillRect/>
            </a:stretch>
          </p:blipFill>
          <p:spPr>
            <a:xfrm>
              <a:off x="2376438" y="4086215"/>
              <a:ext cx="4207778" cy="1929197"/>
            </a:xfrm>
            <a:prstGeom prst="rect">
              <a:avLst/>
            </a:prstGeom>
          </p:spPr>
        </p:pic>
        <p:sp>
          <p:nvSpPr>
            <p:cNvPr id="53" name="TextBox 52">
              <a:extLst>
                <a:ext uri="{FF2B5EF4-FFF2-40B4-BE49-F238E27FC236}">
                  <a16:creationId xmlns:a16="http://schemas.microsoft.com/office/drawing/2014/main" id="{9898005F-28EB-A4BC-6AB0-B2CB6323FF22}"/>
                </a:ext>
              </a:extLst>
            </p:cNvPr>
            <p:cNvSpPr txBox="1"/>
            <p:nvPr/>
          </p:nvSpPr>
          <p:spPr>
            <a:xfrm>
              <a:off x="2376438" y="6015412"/>
              <a:ext cx="4218158" cy="307777"/>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View income and expenses.</a:t>
              </a:r>
              <a:endParaRPr lang="en-US" sz="1400" dirty="0">
                <a:latin typeface="Times New Roman" panose="02020603050405020304" pitchFamily="18"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5E5BE1A6-6379-573C-C8B3-899158DD93EB}"/>
              </a:ext>
            </a:extLst>
          </p:cNvPr>
          <p:cNvGrpSpPr/>
          <p:nvPr/>
        </p:nvGrpSpPr>
        <p:grpSpPr>
          <a:xfrm>
            <a:off x="307192" y="4022333"/>
            <a:ext cx="3527503" cy="842401"/>
            <a:chOff x="307192" y="4022333"/>
            <a:chExt cx="3527503" cy="842401"/>
          </a:xfrm>
        </p:grpSpPr>
        <p:pic>
          <p:nvPicPr>
            <p:cNvPr id="56" name="Picture 55">
              <a:extLst>
                <a:ext uri="{FF2B5EF4-FFF2-40B4-BE49-F238E27FC236}">
                  <a16:creationId xmlns:a16="http://schemas.microsoft.com/office/drawing/2014/main" id="{3D2AE3CE-DABB-3238-FEAD-CC1883BA6342}"/>
                </a:ext>
              </a:extLst>
            </p:cNvPr>
            <p:cNvPicPr>
              <a:picLocks noChangeAspect="1"/>
            </p:cNvPicPr>
            <p:nvPr/>
          </p:nvPicPr>
          <p:blipFill>
            <a:blip r:embed="rId12"/>
            <a:stretch>
              <a:fillRect/>
            </a:stretch>
          </p:blipFill>
          <p:spPr>
            <a:xfrm>
              <a:off x="307192" y="4022333"/>
              <a:ext cx="1957624" cy="842401"/>
            </a:xfrm>
            <a:prstGeom prst="roundRect">
              <a:avLst>
                <a:gd name="adj" fmla="val 3347"/>
              </a:avLst>
            </a:prstGeom>
            <a:ln w="38100">
              <a:solidFill>
                <a:schemeClr val="bg1">
                  <a:lumMod val="95000"/>
                </a:schemeClr>
              </a:solidFill>
            </a:ln>
          </p:spPr>
        </p:pic>
        <p:sp>
          <p:nvSpPr>
            <p:cNvPr id="59" name="TextBox 58">
              <a:extLst>
                <a:ext uri="{FF2B5EF4-FFF2-40B4-BE49-F238E27FC236}">
                  <a16:creationId xmlns:a16="http://schemas.microsoft.com/office/drawing/2014/main" id="{251AB0F9-777B-D376-7272-DD040ABF41C8}"/>
                </a:ext>
              </a:extLst>
            </p:cNvPr>
            <p:cNvSpPr txBox="1"/>
            <p:nvPr/>
          </p:nvSpPr>
          <p:spPr>
            <a:xfrm>
              <a:off x="2294465" y="4187548"/>
              <a:ext cx="1540230"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View atmospheric CO2 levels.</a:t>
              </a:r>
              <a:endParaRPr lang="en-US" sz="1400" dirty="0">
                <a:latin typeface="Times New Roman" panose="02020603050405020304" pitchFamily="18"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D670565E-7D51-9BB1-9487-F89B0A01F1AB}"/>
              </a:ext>
            </a:extLst>
          </p:cNvPr>
          <p:cNvGrpSpPr/>
          <p:nvPr/>
        </p:nvGrpSpPr>
        <p:grpSpPr>
          <a:xfrm>
            <a:off x="307192" y="5089857"/>
            <a:ext cx="3527503" cy="1054204"/>
            <a:chOff x="307192" y="5089857"/>
            <a:chExt cx="3527503" cy="1054204"/>
          </a:xfrm>
        </p:grpSpPr>
        <p:pic>
          <p:nvPicPr>
            <p:cNvPr id="58" name="Picture 57">
              <a:extLst>
                <a:ext uri="{FF2B5EF4-FFF2-40B4-BE49-F238E27FC236}">
                  <a16:creationId xmlns:a16="http://schemas.microsoft.com/office/drawing/2014/main" id="{6F4F9587-F843-F16C-ACB0-4C2E3432237E}"/>
                </a:ext>
              </a:extLst>
            </p:cNvPr>
            <p:cNvPicPr>
              <a:picLocks noChangeAspect="1"/>
            </p:cNvPicPr>
            <p:nvPr/>
          </p:nvPicPr>
          <p:blipFill>
            <a:blip r:embed="rId13"/>
            <a:stretch>
              <a:fillRect/>
            </a:stretch>
          </p:blipFill>
          <p:spPr>
            <a:xfrm>
              <a:off x="307192" y="5089857"/>
              <a:ext cx="1987273" cy="1054204"/>
            </a:xfrm>
            <a:prstGeom prst="roundRect">
              <a:avLst>
                <a:gd name="adj" fmla="val 7469"/>
              </a:avLst>
            </a:prstGeom>
          </p:spPr>
        </p:pic>
        <p:sp>
          <p:nvSpPr>
            <p:cNvPr id="61" name="TextBox 60">
              <a:extLst>
                <a:ext uri="{FF2B5EF4-FFF2-40B4-BE49-F238E27FC236}">
                  <a16:creationId xmlns:a16="http://schemas.microsoft.com/office/drawing/2014/main" id="{94A92DF4-5950-4C6B-2DAC-5898A34F9211}"/>
                </a:ext>
              </a:extLst>
            </p:cNvPr>
            <p:cNvSpPr txBox="1"/>
            <p:nvPr/>
          </p:nvSpPr>
          <p:spPr>
            <a:xfrm>
              <a:off x="2294465" y="5355349"/>
              <a:ext cx="1540230"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Set CO2 and income targets.</a:t>
              </a:r>
              <a:endParaRPr lang="en-US"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97625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22" name="Sub Title">
            <a:extLst>
              <a:ext uri="{FF2B5EF4-FFF2-40B4-BE49-F238E27FC236}">
                <a16:creationId xmlns:a16="http://schemas.microsoft.com/office/drawing/2014/main" id="{8BD13385-8C79-BD7E-9015-EF44E9D06DB7}"/>
              </a:ext>
            </a:extLst>
          </p:cNvPr>
          <p:cNvSpPr txBox="1">
            <a:spLocks/>
          </p:cNvSpPr>
          <p:nvPr/>
        </p:nvSpPr>
        <p:spPr>
          <a:xfrm>
            <a:off x="828675" y="9144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CURRENT APP</a:t>
            </a:r>
            <a:endParaRPr lang="en-US" sz="1800" dirty="0">
              <a:solidFill>
                <a:schemeClr val="tx2"/>
              </a:solidFill>
            </a:endParaRPr>
          </a:p>
        </p:txBody>
      </p:sp>
      <p:grpSp>
        <p:nvGrpSpPr>
          <p:cNvPr id="23" name="Diagram">
            <a:extLst>
              <a:ext uri="{FF2B5EF4-FFF2-40B4-BE49-F238E27FC236}">
                <a16:creationId xmlns:a16="http://schemas.microsoft.com/office/drawing/2014/main" id="{A914714B-DBB7-C761-A291-61850DA4CC4E}"/>
              </a:ext>
            </a:extLst>
          </p:cNvPr>
          <p:cNvGrpSpPr/>
          <p:nvPr/>
        </p:nvGrpSpPr>
        <p:grpSpPr>
          <a:xfrm>
            <a:off x="604529" y="961350"/>
            <a:ext cx="7949228" cy="4935300"/>
            <a:chOff x="1869654" y="1088781"/>
            <a:chExt cx="7949228" cy="4935300"/>
          </a:xfrm>
        </p:grpSpPr>
        <p:sp>
          <p:nvSpPr>
            <p:cNvPr id="24" name="Isosceles Triangle 23">
              <a:extLst>
                <a:ext uri="{FF2B5EF4-FFF2-40B4-BE49-F238E27FC236}">
                  <a16:creationId xmlns:a16="http://schemas.microsoft.com/office/drawing/2014/main" id="{96538690-85D5-0FA3-7093-BC9366FD5EF6}"/>
                </a:ext>
              </a:extLst>
            </p:cNvPr>
            <p:cNvSpPr/>
            <p:nvPr/>
          </p:nvSpPr>
          <p:spPr>
            <a:xfrm rot="3600000">
              <a:off x="4053011" y="1414576"/>
              <a:ext cx="4645780" cy="4004984"/>
            </a:xfrm>
            <a:prstGeom prst="triangle">
              <a:avLst/>
            </a:prstGeom>
            <a:solidFill>
              <a:schemeClr val="bg1">
                <a:lumMod val="9500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BEAC8D4-6BB4-F65E-B69D-DF0120D08F5A}"/>
                </a:ext>
              </a:extLst>
            </p:cNvPr>
            <p:cNvGrpSpPr/>
            <p:nvPr/>
          </p:nvGrpSpPr>
          <p:grpSpPr>
            <a:xfrm>
              <a:off x="1869654" y="1088781"/>
              <a:ext cx="7949228" cy="4935300"/>
              <a:chOff x="1869654" y="1088781"/>
              <a:chExt cx="7949228" cy="4935300"/>
            </a:xfrm>
          </p:grpSpPr>
          <p:sp>
            <p:nvSpPr>
              <p:cNvPr id="26" name="Rectangle: Single Corner Snipped 25">
                <a:extLst>
                  <a:ext uri="{FF2B5EF4-FFF2-40B4-BE49-F238E27FC236}">
                    <a16:creationId xmlns:a16="http://schemas.microsoft.com/office/drawing/2014/main" id="{E6F717D5-E2E5-1E2C-17F8-42EDEF9C02F4}"/>
                  </a:ext>
                </a:extLst>
              </p:cNvPr>
              <p:cNvSpPr/>
              <p:nvPr/>
            </p:nvSpPr>
            <p:spPr>
              <a:xfrm rot="19053239">
                <a:off x="5345180" y="5124081"/>
                <a:ext cx="900000" cy="900000"/>
              </a:xfrm>
              <a:prstGeom prst="snip1Rect">
                <a:avLst/>
              </a:prstGeom>
              <a:solidFill>
                <a:schemeClr val="bg1">
                  <a:lumMod val="65000"/>
                </a:schemeClr>
              </a:solidFill>
              <a:ln>
                <a:solidFill>
                  <a:schemeClr val="bg1">
                    <a:lumMod val="85000"/>
                  </a:schemeClr>
                </a:solidFill>
              </a:ln>
              <a:scene3d>
                <a:camera prst="orthographicFront"/>
                <a:lightRig rig="threePt" dir="t"/>
              </a:scene3d>
              <a:sp3d>
                <a:bevelT w="139700" prst="cross"/>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t>UTILS</a:t>
                </a:r>
                <a:endParaRPr lang="en-US" sz="2000" b="1" dirty="0"/>
              </a:p>
            </p:txBody>
          </p:sp>
          <p:sp>
            <p:nvSpPr>
              <p:cNvPr id="27" name="text pages">
                <a:extLst>
                  <a:ext uri="{FF2B5EF4-FFF2-40B4-BE49-F238E27FC236}">
                    <a16:creationId xmlns:a16="http://schemas.microsoft.com/office/drawing/2014/main" id="{DDC59E35-13B4-72A1-F31F-C7EEE94857A9}"/>
                  </a:ext>
                </a:extLst>
              </p:cNvPr>
              <p:cNvSpPr txBox="1"/>
              <p:nvPr/>
            </p:nvSpPr>
            <p:spPr>
              <a:xfrm rot="16200000">
                <a:off x="4545174" y="2676562"/>
                <a:ext cx="2598188" cy="2598188"/>
              </a:xfrm>
              <a:prstGeom prst="rect">
                <a:avLst/>
              </a:prstGeom>
              <a:noFill/>
            </p:spPr>
            <p:txBody>
              <a:bodyPr wrap="square" rtlCol="0">
                <a:prstTxWarp prst="textCircle">
                  <a:avLst>
                    <a:gd name="adj" fmla="val 12355753"/>
                  </a:avLst>
                </a:prstTxWarp>
                <a:spAutoFit/>
              </a:bodyPr>
              <a:lstStyle/>
              <a:p>
                <a:pPr algn="ctr"/>
                <a:r>
                  <a:rPr lang="en-GB" b="1" dirty="0">
                    <a:solidFill>
                      <a:schemeClr val="accent5"/>
                    </a:solidFill>
                  </a:rPr>
                  <a:t>LANDING       HELP        HOME       PLANNER</a:t>
                </a:r>
                <a:endParaRPr lang="en-US" b="1" dirty="0">
                  <a:solidFill>
                    <a:schemeClr val="accent5"/>
                  </a:solidFill>
                </a:endParaRPr>
              </a:p>
            </p:txBody>
          </p:sp>
          <p:grpSp>
            <p:nvGrpSpPr>
              <p:cNvPr id="28" name="Group 27">
                <a:extLst>
                  <a:ext uri="{FF2B5EF4-FFF2-40B4-BE49-F238E27FC236}">
                    <a16:creationId xmlns:a16="http://schemas.microsoft.com/office/drawing/2014/main" id="{9FAB922F-2480-7BED-0FD5-C5495EFFF07F}"/>
                  </a:ext>
                </a:extLst>
              </p:cNvPr>
              <p:cNvGrpSpPr/>
              <p:nvPr/>
            </p:nvGrpSpPr>
            <p:grpSpPr>
              <a:xfrm>
                <a:off x="5007076" y="3368055"/>
                <a:ext cx="1727208" cy="1215199"/>
                <a:chOff x="4955985" y="3159164"/>
                <a:chExt cx="1727208" cy="1215199"/>
              </a:xfrm>
            </p:grpSpPr>
            <p:sp>
              <p:nvSpPr>
                <p:cNvPr id="35" name="pages 1">
                  <a:extLst>
                    <a:ext uri="{FF2B5EF4-FFF2-40B4-BE49-F238E27FC236}">
                      <a16:creationId xmlns:a16="http://schemas.microsoft.com/office/drawing/2014/main" id="{9BE802F4-6EE4-86B3-7C4F-77AE965EEAA4}"/>
                    </a:ext>
                  </a:extLst>
                </p:cNvPr>
                <p:cNvSpPr/>
                <p:nvPr/>
              </p:nvSpPr>
              <p:spPr>
                <a:xfrm>
                  <a:off x="5326832" y="3159164"/>
                  <a:ext cx="1356361" cy="81013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HOME</a:t>
                  </a:r>
                  <a:endParaRPr lang="en-US" sz="2800" b="1" dirty="0"/>
                </a:p>
              </p:txBody>
            </p:sp>
            <p:sp>
              <p:nvSpPr>
                <p:cNvPr id="36" name="pages 2">
                  <a:extLst>
                    <a:ext uri="{FF2B5EF4-FFF2-40B4-BE49-F238E27FC236}">
                      <a16:creationId xmlns:a16="http://schemas.microsoft.com/office/drawing/2014/main" id="{1585A7A9-5721-EE25-DA0A-BD3DE01A6AD5}"/>
                    </a:ext>
                  </a:extLst>
                </p:cNvPr>
                <p:cNvSpPr/>
                <p:nvPr/>
              </p:nvSpPr>
              <p:spPr>
                <a:xfrm>
                  <a:off x="5201161" y="3292452"/>
                  <a:ext cx="1356361" cy="810133"/>
                </a:xfrm>
                <a:prstGeom prst="rect">
                  <a:avLst/>
                </a:prstGeom>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HOME</a:t>
                  </a:r>
                  <a:endParaRPr lang="en-US" sz="2800" b="1" dirty="0"/>
                </a:p>
              </p:txBody>
            </p:sp>
            <p:sp>
              <p:nvSpPr>
                <p:cNvPr id="37" name="pages 3">
                  <a:extLst>
                    <a:ext uri="{FF2B5EF4-FFF2-40B4-BE49-F238E27FC236}">
                      <a16:creationId xmlns:a16="http://schemas.microsoft.com/office/drawing/2014/main" id="{2E4C5EB1-A922-F4F4-49A1-D653B5081952}"/>
                    </a:ext>
                  </a:extLst>
                </p:cNvPr>
                <p:cNvSpPr/>
                <p:nvPr/>
              </p:nvSpPr>
              <p:spPr>
                <a:xfrm>
                  <a:off x="5081656" y="3424498"/>
                  <a:ext cx="1356361" cy="810133"/>
                </a:xfrm>
                <a:prstGeom prst="rect">
                  <a:avLst/>
                </a:prstGeom>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HOME</a:t>
                  </a:r>
                  <a:endParaRPr lang="en-US" sz="2800" b="1" dirty="0"/>
                </a:p>
              </p:txBody>
            </p:sp>
            <p:sp>
              <p:nvSpPr>
                <p:cNvPr id="38" name="pages 4">
                  <a:extLst>
                    <a:ext uri="{FF2B5EF4-FFF2-40B4-BE49-F238E27FC236}">
                      <a16:creationId xmlns:a16="http://schemas.microsoft.com/office/drawing/2014/main" id="{660181B5-E331-0299-67FC-D223CE3D4A19}"/>
                    </a:ext>
                  </a:extLst>
                </p:cNvPr>
                <p:cNvSpPr/>
                <p:nvPr/>
              </p:nvSpPr>
              <p:spPr>
                <a:xfrm>
                  <a:off x="4955985" y="3564230"/>
                  <a:ext cx="1356361" cy="810133"/>
                </a:xfrm>
                <a:prstGeom prst="rect">
                  <a:avLst/>
                </a:prstGeom>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APP PAGES</a:t>
                  </a:r>
                  <a:endParaRPr lang="en-US" sz="2800" b="1" dirty="0"/>
                </a:p>
              </p:txBody>
            </p:sp>
          </p:grpSp>
          <p:sp>
            <p:nvSpPr>
              <p:cNvPr id="29" name="simulation model">
                <a:extLst>
                  <a:ext uri="{FF2B5EF4-FFF2-40B4-BE49-F238E27FC236}">
                    <a16:creationId xmlns:a16="http://schemas.microsoft.com/office/drawing/2014/main" id="{715F66A8-331E-78A3-6544-C7F0D8BA81A1}"/>
                  </a:ext>
                </a:extLst>
              </p:cNvPr>
              <p:cNvSpPr/>
              <p:nvPr/>
            </p:nvSpPr>
            <p:spPr>
              <a:xfrm>
                <a:off x="1869654" y="4058314"/>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i="1" dirty="0">
                    <a:solidFill>
                      <a:schemeClr val="bg1"/>
                    </a:solidFill>
                  </a:rPr>
                  <a:t>SIMULATION MODEL</a:t>
                </a:r>
                <a:endParaRPr lang="en-US" sz="2000" b="1" i="1" dirty="0">
                  <a:solidFill>
                    <a:schemeClr val="bg1"/>
                  </a:solidFill>
                </a:endParaRPr>
              </a:p>
            </p:txBody>
          </p:sp>
          <p:sp>
            <p:nvSpPr>
              <p:cNvPr id="30" name="ui components">
                <a:extLst>
                  <a:ext uri="{FF2B5EF4-FFF2-40B4-BE49-F238E27FC236}">
                    <a16:creationId xmlns:a16="http://schemas.microsoft.com/office/drawing/2014/main" id="{132AB8FD-1ED7-2E84-6EB5-6D4FBCBA5650}"/>
                  </a:ext>
                </a:extLst>
              </p:cNvPr>
              <p:cNvSpPr/>
              <p:nvPr/>
            </p:nvSpPr>
            <p:spPr>
              <a:xfrm>
                <a:off x="4721475" y="1088781"/>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i="1" dirty="0">
                    <a:solidFill>
                      <a:schemeClr val="bg1"/>
                    </a:solidFill>
                  </a:rPr>
                  <a:t>UI COMPONENTS</a:t>
                </a:r>
                <a:endParaRPr lang="en-US" sz="2000" b="1" i="1" dirty="0">
                  <a:solidFill>
                    <a:schemeClr val="bg1"/>
                  </a:solidFill>
                </a:endParaRPr>
              </a:p>
            </p:txBody>
          </p:sp>
          <p:sp>
            <p:nvSpPr>
              <p:cNvPr id="31" name="input variables">
                <a:extLst>
                  <a:ext uri="{FF2B5EF4-FFF2-40B4-BE49-F238E27FC236}">
                    <a16:creationId xmlns:a16="http://schemas.microsoft.com/office/drawing/2014/main" id="{E89BA0D5-DFF4-6694-FD9C-103186249902}"/>
                  </a:ext>
                </a:extLst>
              </p:cNvPr>
              <p:cNvSpPr/>
              <p:nvPr/>
            </p:nvSpPr>
            <p:spPr>
              <a:xfrm>
                <a:off x="7658882" y="4062909"/>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solidFill>
                  </a:rPr>
                  <a:t>INPUT VARIABLES</a:t>
                </a:r>
                <a:endParaRPr lang="en-US" sz="2000" b="1" dirty="0">
                  <a:solidFill>
                    <a:schemeClr val="bg1"/>
                  </a:solidFill>
                </a:endParaRPr>
              </a:p>
            </p:txBody>
          </p:sp>
          <p:cxnSp>
            <p:nvCxnSpPr>
              <p:cNvPr id="32" name="Straight Arrow Connector 31">
                <a:extLst>
                  <a:ext uri="{FF2B5EF4-FFF2-40B4-BE49-F238E27FC236}">
                    <a16:creationId xmlns:a16="http://schemas.microsoft.com/office/drawing/2014/main" id="{3254668B-CC47-DD22-5156-0794CD6EEC7E}"/>
                  </a:ext>
                </a:extLst>
              </p:cNvPr>
              <p:cNvCxnSpPr>
                <a:cxnSpLocks/>
                <a:stCxn id="29" idx="3"/>
                <a:endCxn id="24" idx="3"/>
              </p:cNvCxnSpPr>
              <p:nvPr/>
            </p:nvCxnSpPr>
            <p:spPr>
              <a:xfrm>
                <a:off x="4029654" y="4418314"/>
                <a:ext cx="612038" cy="0"/>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A28146C-CA12-3CF6-2213-3B4E7CA7B892}"/>
                  </a:ext>
                </a:extLst>
              </p:cNvPr>
              <p:cNvCxnSpPr>
                <a:cxnSpLocks/>
                <a:stCxn id="30" idx="2"/>
                <a:endCxn id="24" idx="1"/>
              </p:cNvCxnSpPr>
              <p:nvPr/>
            </p:nvCxnSpPr>
            <p:spPr>
              <a:xfrm flipH="1">
                <a:off x="5795179" y="1808781"/>
                <a:ext cx="6296" cy="602446"/>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52ADFD-AD2E-C525-F9D3-7D52DF7C3391}"/>
                  </a:ext>
                </a:extLst>
              </p:cNvPr>
              <p:cNvCxnSpPr>
                <a:cxnSpLocks/>
                <a:stCxn id="31" idx="1"/>
                <a:endCxn id="24" idx="5"/>
              </p:cNvCxnSpPr>
              <p:nvPr/>
            </p:nvCxnSpPr>
            <p:spPr>
              <a:xfrm flipH="1">
                <a:off x="6956624" y="4422909"/>
                <a:ext cx="702258" cy="0"/>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grpSp>
      </p:grpSp>
      <p:sp>
        <p:nvSpPr>
          <p:cNvPr id="42" name="highlight help">
            <a:extLst>
              <a:ext uri="{FF2B5EF4-FFF2-40B4-BE49-F238E27FC236}">
                <a16:creationId xmlns:a16="http://schemas.microsoft.com/office/drawing/2014/main" id="{4DEE853D-2B60-0D64-26A1-E013D9E4586A}"/>
              </a:ext>
            </a:extLst>
          </p:cNvPr>
          <p:cNvSpPr/>
          <p:nvPr/>
        </p:nvSpPr>
        <p:spPr>
          <a:xfrm rot="20211192">
            <a:off x="3765106" y="2458186"/>
            <a:ext cx="576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ighlight landing">
            <a:extLst>
              <a:ext uri="{FF2B5EF4-FFF2-40B4-BE49-F238E27FC236}">
                <a16:creationId xmlns:a16="http://schemas.microsoft.com/office/drawing/2014/main" id="{5DC342DD-66B7-6FF5-E8DB-D8FBEF075328}"/>
              </a:ext>
            </a:extLst>
          </p:cNvPr>
          <p:cNvSpPr/>
          <p:nvPr/>
        </p:nvSpPr>
        <p:spPr>
          <a:xfrm rot="17313876">
            <a:off x="2824380" y="3208630"/>
            <a:ext cx="1080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ighlight home">
            <a:extLst>
              <a:ext uri="{FF2B5EF4-FFF2-40B4-BE49-F238E27FC236}">
                <a16:creationId xmlns:a16="http://schemas.microsoft.com/office/drawing/2014/main" id="{3378BBF0-A852-988F-6BF9-C8738E1C6290}"/>
              </a:ext>
            </a:extLst>
          </p:cNvPr>
          <p:cNvSpPr/>
          <p:nvPr/>
        </p:nvSpPr>
        <p:spPr>
          <a:xfrm rot="1222016">
            <a:off x="4658624" y="2435725"/>
            <a:ext cx="720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highlight planning">
            <a:extLst>
              <a:ext uri="{FF2B5EF4-FFF2-40B4-BE49-F238E27FC236}">
                <a16:creationId xmlns:a16="http://schemas.microsoft.com/office/drawing/2014/main" id="{EE362D1F-BFE5-F254-1ED6-E28D0DC09092}"/>
              </a:ext>
            </a:extLst>
          </p:cNvPr>
          <p:cNvSpPr/>
          <p:nvPr/>
        </p:nvSpPr>
        <p:spPr>
          <a:xfrm rot="4356551">
            <a:off x="5238348" y="3204362"/>
            <a:ext cx="1080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popup bg help">
            <a:extLst>
              <a:ext uri="{FF2B5EF4-FFF2-40B4-BE49-F238E27FC236}">
                <a16:creationId xmlns:a16="http://schemas.microsoft.com/office/drawing/2014/main" id="{3FAB25A9-5612-3091-AB85-7CD997E125B6}"/>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image help">
            <a:extLst>
              <a:ext uri="{FF2B5EF4-FFF2-40B4-BE49-F238E27FC236}">
                <a16:creationId xmlns:a16="http://schemas.microsoft.com/office/drawing/2014/main" id="{654A7E3B-EF86-4F94-911D-589340C590CD}"/>
              </a:ext>
            </a:extLst>
          </p:cNvPr>
          <p:cNvPicPr>
            <a:picLocks noChangeAspect="1"/>
          </p:cNvPicPr>
          <p:nvPr/>
        </p:nvPicPr>
        <p:blipFill rotWithShape="1">
          <a:blip r:embed="rId2"/>
          <a:srcRect l="14172" r="13511"/>
          <a:stretch/>
        </p:blipFill>
        <p:spPr>
          <a:xfrm>
            <a:off x="318493" y="484142"/>
            <a:ext cx="8501844" cy="5682259"/>
          </a:xfrm>
          <a:prstGeom prst="roundRect">
            <a:avLst>
              <a:gd name="adj" fmla="val 4341"/>
            </a:avLst>
          </a:prstGeom>
        </p:spPr>
      </p:pic>
      <p:sp>
        <p:nvSpPr>
          <p:cNvPr id="53" name="popup bg landing">
            <a:extLst>
              <a:ext uri="{FF2B5EF4-FFF2-40B4-BE49-F238E27FC236}">
                <a16:creationId xmlns:a16="http://schemas.microsoft.com/office/drawing/2014/main" id="{22AE28D1-8397-70A0-B14D-A05BB82D95B1}"/>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image landing">
            <a:extLst>
              <a:ext uri="{FF2B5EF4-FFF2-40B4-BE49-F238E27FC236}">
                <a16:creationId xmlns:a16="http://schemas.microsoft.com/office/drawing/2014/main" id="{0F60A2D6-D024-5688-4152-7386C9D3C45A}"/>
              </a:ext>
            </a:extLst>
          </p:cNvPr>
          <p:cNvPicPr>
            <a:picLocks noChangeAspect="1"/>
          </p:cNvPicPr>
          <p:nvPr/>
        </p:nvPicPr>
        <p:blipFill rotWithShape="1">
          <a:blip r:embed="rId3"/>
          <a:srcRect l="15887" r="16509"/>
          <a:stretch/>
        </p:blipFill>
        <p:spPr>
          <a:xfrm>
            <a:off x="461587" y="423285"/>
            <a:ext cx="8155983" cy="5831059"/>
          </a:xfrm>
          <a:prstGeom prst="roundRect">
            <a:avLst>
              <a:gd name="adj" fmla="val 5051"/>
            </a:avLst>
          </a:prstGeom>
        </p:spPr>
      </p:pic>
      <p:sp>
        <p:nvSpPr>
          <p:cNvPr id="54" name="popup bg home">
            <a:extLst>
              <a:ext uri="{FF2B5EF4-FFF2-40B4-BE49-F238E27FC236}">
                <a16:creationId xmlns:a16="http://schemas.microsoft.com/office/drawing/2014/main" id="{81DAA7FD-FCEB-1797-21ED-59D1B8246626}"/>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image home">
            <a:extLst>
              <a:ext uri="{FF2B5EF4-FFF2-40B4-BE49-F238E27FC236}">
                <a16:creationId xmlns:a16="http://schemas.microsoft.com/office/drawing/2014/main" id="{6F169F3C-39E3-1874-8713-BE86C86906DD}"/>
              </a:ext>
            </a:extLst>
          </p:cNvPr>
          <p:cNvPicPr>
            <a:picLocks noChangeAspect="1"/>
          </p:cNvPicPr>
          <p:nvPr/>
        </p:nvPicPr>
        <p:blipFill rotWithShape="1">
          <a:blip r:embed="rId4"/>
          <a:srcRect r="453"/>
          <a:stretch/>
        </p:blipFill>
        <p:spPr>
          <a:xfrm>
            <a:off x="354331" y="398807"/>
            <a:ext cx="8199426" cy="5950210"/>
          </a:xfrm>
          <a:prstGeom prst="rect">
            <a:avLst/>
          </a:prstGeom>
        </p:spPr>
      </p:pic>
      <p:sp>
        <p:nvSpPr>
          <p:cNvPr id="55" name="popup bg planning">
            <a:extLst>
              <a:ext uri="{FF2B5EF4-FFF2-40B4-BE49-F238E27FC236}">
                <a16:creationId xmlns:a16="http://schemas.microsoft.com/office/drawing/2014/main" id="{E29F6D0A-3AEE-095A-25BC-A3ADEB1882E5}"/>
              </a:ext>
            </a:extLst>
          </p:cNvPr>
          <p:cNvSpPr/>
          <p:nvPr/>
        </p:nvSpPr>
        <p:spPr>
          <a:xfrm>
            <a:off x="7143" y="76958"/>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image planning">
            <a:extLst>
              <a:ext uri="{FF2B5EF4-FFF2-40B4-BE49-F238E27FC236}">
                <a16:creationId xmlns:a16="http://schemas.microsoft.com/office/drawing/2014/main" id="{443D4BAF-0580-7F44-BCCA-416FAFACF9D5}"/>
              </a:ext>
            </a:extLst>
          </p:cNvPr>
          <p:cNvPicPr>
            <a:picLocks noChangeAspect="1"/>
          </p:cNvPicPr>
          <p:nvPr/>
        </p:nvPicPr>
        <p:blipFill rotWithShape="1">
          <a:blip r:embed="rId5"/>
          <a:srcRect r="394"/>
          <a:stretch/>
        </p:blipFill>
        <p:spPr>
          <a:xfrm>
            <a:off x="265078" y="1476000"/>
            <a:ext cx="8613843" cy="4179813"/>
          </a:xfrm>
          <a:prstGeom prst="rect">
            <a:avLst/>
          </a:prstGeom>
        </p:spPr>
      </p:pic>
    </p:spTree>
    <p:extLst>
      <p:ext uri="{BB962C8B-B14F-4D97-AF65-F5344CB8AC3E}">
        <p14:creationId xmlns:p14="http://schemas.microsoft.com/office/powerpoint/2010/main" val="1870941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2"/>
                  </p:tgtEl>
                </p:cond>
              </p:nextCondLst>
            </p:seq>
            <p:seq concurrent="1" nextAc="seek">
              <p:cTn id="13" restart="whenNotActive" fill="hold" evtFilter="cancelBubble" nodeType="interactiveSeq">
                <p:stCondLst>
                  <p:cond evt="onClick" delay="0">
                    <p:tgtEl>
                      <p:spTgt spid="43"/>
                    </p:tgtEl>
                  </p:cond>
                </p:stCondLst>
                <p:endSync evt="end" delay="0">
                  <p:rtn val="all"/>
                </p:endSync>
                <p:childTnLst>
                  <p:par>
                    <p:cTn id="14" fill="hold">
                      <p:stCondLst>
                        <p:cond delay="0"/>
                      </p:stCondLst>
                      <p:childTnLst>
                        <p:par>
                          <p:cTn id="15" fill="hold">
                            <p:stCondLst>
                              <p:cond delay="0"/>
                            </p:stCondLst>
                            <p:childTnLst>
                              <p:par>
                                <p:cTn id="16" presetID="10" presetClass="entr" presetSubtype="0" fill="hold" grpId="2" nodeType="click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par>
                          <p:cTn id="19" fill="hold">
                            <p:stCondLst>
                              <p:cond delay="500"/>
                            </p:stCondLst>
                            <p:childTnLst>
                              <p:par>
                                <p:cTn id="20" presetID="2" presetClass="entr" presetSubtype="1"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500" fill="hold"/>
                                        <p:tgtEl>
                                          <p:spTgt spid="50"/>
                                        </p:tgtEl>
                                        <p:attrNameLst>
                                          <p:attrName>ppt_x</p:attrName>
                                        </p:attrNameLst>
                                      </p:cBhvr>
                                      <p:tavLst>
                                        <p:tav tm="0">
                                          <p:val>
                                            <p:strVal val="#ppt_x"/>
                                          </p:val>
                                        </p:tav>
                                        <p:tav tm="100000">
                                          <p:val>
                                            <p:strVal val="#ppt_x"/>
                                          </p:val>
                                        </p:tav>
                                      </p:tavLst>
                                    </p:anim>
                                    <p:anim calcmode="lin" valueType="num">
                                      <p:cBhvr additive="base">
                                        <p:cTn id="23" dur="500" fill="hold"/>
                                        <p:tgtEl>
                                          <p:spTgt spid="5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3"/>
                  </p:tgtEl>
                </p:cond>
              </p:nextCondLst>
            </p:seq>
            <p:seq concurrent="1" nextAc="seek">
              <p:cTn id="24" restart="whenNotActive" fill="hold" evtFilter="cancelBubble" nodeType="interactiveSeq">
                <p:stCondLst>
                  <p:cond evt="onClick" delay="0">
                    <p:tgtEl>
                      <p:spTgt spid="45"/>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ppt_x"/>
                                          </p:val>
                                        </p:tav>
                                        <p:tav tm="100000">
                                          <p:val>
                                            <p:strVal val="#ppt_x"/>
                                          </p:val>
                                        </p:tav>
                                      </p:tavLst>
                                    </p:anim>
                                    <p:anim calcmode="lin" valueType="num">
                                      <p:cBhvr additive="base">
                                        <p:cTn id="34"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5"/>
                  </p:tgtEl>
                </p:cond>
              </p:nextCondLst>
            </p:seq>
            <p:seq concurrent="1" nextAc="seek">
              <p:cTn id="35" restart="whenNotActive" fill="hold" evtFilter="cancelBubble" nodeType="interactiveSeq">
                <p:stCondLst>
                  <p:cond evt="onClick" delay="0">
                    <p:tgtEl>
                      <p:spTgt spid="46"/>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4" nodeType="clickEffect">
                                  <p:stCondLst>
                                    <p:cond delay="0"/>
                                  </p:stCondLst>
                                  <p:childTnLst>
                                    <p:animEffect transition="out" filter="fade">
                                      <p:cBhvr>
                                        <p:cTn id="39" dur="500"/>
                                        <p:tgtEl>
                                          <p:spTgt spid="46"/>
                                        </p:tgtEl>
                                      </p:cBhvr>
                                    </p:animEffect>
                                    <p:set>
                                      <p:cBhvr>
                                        <p:cTn id="40" dur="1" fill="hold">
                                          <p:stCondLst>
                                            <p:cond delay="499"/>
                                          </p:stCondLst>
                                        </p:cTn>
                                        <p:tgtEl>
                                          <p:spTgt spid="46"/>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52"/>
                                        </p:tgtEl>
                                        <p:attrNameLst>
                                          <p:attrName>ppt_x</p:attrName>
                                        </p:attrNameLst>
                                      </p:cBhvr>
                                      <p:tavLst>
                                        <p:tav tm="0">
                                          <p:val>
                                            <p:strVal val="ppt_x"/>
                                          </p:val>
                                        </p:tav>
                                        <p:tav tm="100000">
                                          <p:val>
                                            <p:strVal val="ppt_x"/>
                                          </p:val>
                                        </p:tav>
                                      </p:tavLst>
                                    </p:anim>
                                    <p:anim calcmode="lin" valueType="num">
                                      <p:cBhvr additive="base">
                                        <p:cTn id="43" dur="500"/>
                                        <p:tgtEl>
                                          <p:spTgt spid="52"/>
                                        </p:tgtEl>
                                        <p:attrNameLst>
                                          <p:attrName>ppt_y</p:attrName>
                                        </p:attrNameLst>
                                      </p:cBhvr>
                                      <p:tavLst>
                                        <p:tav tm="0">
                                          <p:val>
                                            <p:strVal val="ppt_y"/>
                                          </p:val>
                                        </p:tav>
                                        <p:tav tm="100000">
                                          <p:val>
                                            <p:strVal val="0-ppt_h/2"/>
                                          </p:val>
                                        </p:tav>
                                      </p:tavLst>
                                    </p:anim>
                                    <p:set>
                                      <p:cBhvr>
                                        <p:cTn id="44" dur="1" fill="hold">
                                          <p:stCondLst>
                                            <p:cond delay="499"/>
                                          </p:stCondLst>
                                        </p:cTn>
                                        <p:tgtEl>
                                          <p:spTgt spid="52"/>
                                        </p:tgtEl>
                                        <p:attrNameLst>
                                          <p:attrName>style.visibility</p:attrName>
                                        </p:attrNameLst>
                                      </p:cBhvr>
                                      <p:to>
                                        <p:strVal val="hidden"/>
                                      </p:to>
                                    </p:set>
                                  </p:childTnLst>
                                </p:cTn>
                              </p:par>
                            </p:childTnLst>
                          </p:cTn>
                        </p:par>
                      </p:childTnLst>
                    </p:cTn>
                  </p:par>
                </p:childTnLst>
              </p:cTn>
              <p:nextCondLst>
                <p:cond evt="onClick" delay="0">
                  <p:tgtEl>
                    <p:spTgt spid="46"/>
                  </p:tgtEl>
                </p:cond>
              </p:nextCondLst>
            </p:seq>
            <p:seq concurrent="1" nextAc="seek">
              <p:cTn id="45" restart="whenNotActive" fill="hold" evtFilter="cancelBubble" nodeType="interactiveSeq">
                <p:stCondLst>
                  <p:cond evt="onClick" delay="0">
                    <p:tgtEl>
                      <p:spTgt spid="53"/>
                    </p:tgtEl>
                  </p:cond>
                </p:stCondLst>
                <p:endSync evt="end" delay="0">
                  <p:rtn val="all"/>
                </p:endSync>
                <p:childTnLst>
                  <p:par>
                    <p:cTn id="46" fill="hold">
                      <p:stCondLst>
                        <p:cond delay="0"/>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53"/>
                                        </p:tgtEl>
                                      </p:cBhvr>
                                    </p:animEffect>
                                    <p:set>
                                      <p:cBhvr>
                                        <p:cTn id="50" dur="1" fill="hold">
                                          <p:stCondLst>
                                            <p:cond delay="499"/>
                                          </p:stCondLst>
                                        </p:cTn>
                                        <p:tgtEl>
                                          <p:spTgt spid="53"/>
                                        </p:tgtEl>
                                        <p:attrNameLst>
                                          <p:attrName>style.visibility</p:attrName>
                                        </p:attrNameLst>
                                      </p:cBhvr>
                                      <p:to>
                                        <p:strVal val="hidden"/>
                                      </p:to>
                                    </p:set>
                                  </p:childTnLst>
                                </p:cTn>
                              </p:par>
                              <p:par>
                                <p:cTn id="51" presetID="2" presetClass="exit" presetSubtype="1" fill="hold" nodeType="withEffect">
                                  <p:stCondLst>
                                    <p:cond delay="0"/>
                                  </p:stCondLst>
                                  <p:childTnLst>
                                    <p:anim calcmode="lin" valueType="num">
                                      <p:cBhvr additive="base">
                                        <p:cTn id="52" dur="500"/>
                                        <p:tgtEl>
                                          <p:spTgt spid="50"/>
                                        </p:tgtEl>
                                        <p:attrNameLst>
                                          <p:attrName>ppt_x</p:attrName>
                                        </p:attrNameLst>
                                      </p:cBhvr>
                                      <p:tavLst>
                                        <p:tav tm="0">
                                          <p:val>
                                            <p:strVal val="ppt_x"/>
                                          </p:val>
                                        </p:tav>
                                        <p:tav tm="100000">
                                          <p:val>
                                            <p:strVal val="ppt_x"/>
                                          </p:val>
                                        </p:tav>
                                      </p:tavLst>
                                    </p:anim>
                                    <p:anim calcmode="lin" valueType="num">
                                      <p:cBhvr additive="base">
                                        <p:cTn id="53" dur="500"/>
                                        <p:tgtEl>
                                          <p:spTgt spid="50"/>
                                        </p:tgtEl>
                                        <p:attrNameLst>
                                          <p:attrName>ppt_y</p:attrName>
                                        </p:attrNameLst>
                                      </p:cBhvr>
                                      <p:tavLst>
                                        <p:tav tm="0">
                                          <p:val>
                                            <p:strVal val="ppt_y"/>
                                          </p:val>
                                        </p:tav>
                                        <p:tav tm="100000">
                                          <p:val>
                                            <p:strVal val="0-ppt_h/2"/>
                                          </p:val>
                                        </p:tav>
                                      </p:tavLst>
                                    </p:anim>
                                    <p:set>
                                      <p:cBhvr>
                                        <p:cTn id="54" dur="1" fill="hold">
                                          <p:stCondLst>
                                            <p:cond delay="499"/>
                                          </p:stCondLst>
                                        </p:cTn>
                                        <p:tgtEl>
                                          <p:spTgt spid="50"/>
                                        </p:tgtEl>
                                        <p:attrNameLst>
                                          <p:attrName>style.visibility</p:attrName>
                                        </p:attrNameLst>
                                      </p:cBhvr>
                                      <p:to>
                                        <p:strVal val="hidden"/>
                                      </p:to>
                                    </p:set>
                                  </p:childTnLst>
                                </p:cTn>
                              </p:par>
                            </p:childTnLst>
                          </p:cTn>
                        </p:par>
                      </p:childTnLst>
                    </p:cTn>
                  </p:par>
                </p:childTnLst>
              </p:cTn>
              <p:nextCondLst>
                <p:cond evt="onClick" delay="0">
                  <p:tgtEl>
                    <p:spTgt spid="53"/>
                  </p:tgtEl>
                </p:cond>
              </p:nextCondLst>
            </p:seq>
            <p:seq concurrent="1" nextAc="seek">
              <p:cTn id="55" restart="whenNotActive" fill="hold" evtFilter="cancelBubble" nodeType="interactiveSeq">
                <p:stCondLst>
                  <p:cond evt="onClick" delay="0">
                    <p:tgtEl>
                      <p:spTgt spid="55"/>
                    </p:tgtEl>
                  </p:cond>
                </p:stCondLst>
                <p:endSync evt="end" delay="0">
                  <p:rtn val="all"/>
                </p:endSync>
                <p:childTnLst>
                  <p:par>
                    <p:cTn id="56" fill="hold">
                      <p:stCondLst>
                        <p:cond delay="indefinite"/>
                      </p:stCondLst>
                      <p:childTnLst>
                        <p:par>
                          <p:cTn id="57" fill="hold">
                            <p:stCondLst>
                              <p:cond delay="0"/>
                            </p:stCondLst>
                            <p:childTnLst>
                              <p:par>
                                <p:cTn id="58" presetID="10" presetClass="exit" presetSubtype="0" fill="hold" grpId="0" nodeType="clickEffect">
                                  <p:stCondLst>
                                    <p:cond delay="0"/>
                                  </p:stCondLst>
                                  <p:childTnLst>
                                    <p:animEffect transition="out" filter="fade">
                                      <p:cBhvr>
                                        <p:cTn id="59" dur="500"/>
                                        <p:tgtEl>
                                          <p:spTgt spid="55"/>
                                        </p:tgtEl>
                                      </p:cBhvr>
                                    </p:animEffect>
                                    <p:set>
                                      <p:cBhvr>
                                        <p:cTn id="60" dur="1" fill="hold">
                                          <p:stCondLst>
                                            <p:cond delay="499"/>
                                          </p:stCondLst>
                                        </p:cTn>
                                        <p:tgtEl>
                                          <p:spTgt spid="55"/>
                                        </p:tgtEl>
                                        <p:attrNameLst>
                                          <p:attrName>style.visibility</p:attrName>
                                        </p:attrNameLst>
                                      </p:cBhvr>
                                      <p:to>
                                        <p:strVal val="hidden"/>
                                      </p:to>
                                    </p:set>
                                  </p:childTnLst>
                                </p:cTn>
                              </p:par>
                              <p:par>
                                <p:cTn id="61" presetID="2" presetClass="exit" presetSubtype="1" fill="hold" nodeType="withEffect">
                                  <p:stCondLst>
                                    <p:cond delay="0"/>
                                  </p:stCondLst>
                                  <p:childTnLst>
                                    <p:anim calcmode="lin" valueType="num">
                                      <p:cBhvr additive="base">
                                        <p:cTn id="62" dur="500"/>
                                        <p:tgtEl>
                                          <p:spTgt spid="48"/>
                                        </p:tgtEl>
                                        <p:attrNameLst>
                                          <p:attrName>ppt_x</p:attrName>
                                        </p:attrNameLst>
                                      </p:cBhvr>
                                      <p:tavLst>
                                        <p:tav tm="0">
                                          <p:val>
                                            <p:strVal val="ppt_x"/>
                                          </p:val>
                                        </p:tav>
                                        <p:tav tm="100000">
                                          <p:val>
                                            <p:strVal val="ppt_x"/>
                                          </p:val>
                                        </p:tav>
                                      </p:tavLst>
                                    </p:anim>
                                    <p:anim calcmode="lin" valueType="num">
                                      <p:cBhvr additive="base">
                                        <p:cTn id="63" dur="500"/>
                                        <p:tgtEl>
                                          <p:spTgt spid="48"/>
                                        </p:tgtEl>
                                        <p:attrNameLst>
                                          <p:attrName>ppt_y</p:attrName>
                                        </p:attrNameLst>
                                      </p:cBhvr>
                                      <p:tavLst>
                                        <p:tav tm="0">
                                          <p:val>
                                            <p:strVal val="ppt_y"/>
                                          </p:val>
                                        </p:tav>
                                        <p:tav tm="100000">
                                          <p:val>
                                            <p:strVal val="0-ppt_h/2"/>
                                          </p:val>
                                        </p:tav>
                                      </p:tavLst>
                                    </p:anim>
                                    <p:set>
                                      <p:cBhvr>
                                        <p:cTn id="64" dur="1" fill="hold">
                                          <p:stCondLst>
                                            <p:cond delay="499"/>
                                          </p:stCondLst>
                                        </p:cTn>
                                        <p:tgtEl>
                                          <p:spTgt spid="48"/>
                                        </p:tgtEl>
                                        <p:attrNameLst>
                                          <p:attrName>style.visibility</p:attrName>
                                        </p:attrNameLst>
                                      </p:cBhvr>
                                      <p:to>
                                        <p:strVal val="hidden"/>
                                      </p:to>
                                    </p:set>
                                  </p:childTnLst>
                                </p:cTn>
                              </p:par>
                            </p:childTnLst>
                          </p:cTn>
                        </p:par>
                      </p:childTnLst>
                    </p:cTn>
                  </p:par>
                </p:childTnLst>
              </p:cTn>
              <p:nextCondLst>
                <p:cond evt="onClick" delay="0">
                  <p:tgtEl>
                    <p:spTgt spid="55"/>
                  </p:tgtEl>
                </p:cond>
              </p:nextCondLst>
            </p:seq>
            <p:seq concurrent="1" nextAc="seek">
              <p:cTn id="65" restart="whenNotActive" fill="hold" evtFilter="cancelBubble" nodeType="interactiveSeq">
                <p:stCondLst>
                  <p:cond evt="onClick" delay="0">
                    <p:tgtEl>
                      <p:spTgt spid="44"/>
                    </p:tgtEl>
                  </p:cond>
                </p:stCondLst>
                <p:endSync evt="end" delay="0">
                  <p:rtn val="all"/>
                </p:endSync>
                <p:childTnLst>
                  <p:par>
                    <p:cTn id="66" fill="hold">
                      <p:stCondLst>
                        <p:cond delay="0"/>
                      </p:stCondLst>
                      <p:childTnLst>
                        <p:par>
                          <p:cTn id="67" fill="hold">
                            <p:stCondLst>
                              <p:cond delay="0"/>
                            </p:stCondLst>
                            <p:childTnLst>
                              <p:par>
                                <p:cTn id="68" presetID="10" presetClass="entr" presetSubtype="0" fill="hold" grpId="1" nodeType="click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par>
                          <p:cTn id="71" fill="hold">
                            <p:stCondLst>
                              <p:cond delay="500"/>
                            </p:stCondLst>
                            <p:childTnLst>
                              <p:par>
                                <p:cTn id="72" presetID="2" presetClass="entr" presetSubtype="1" fill="hold" nodeType="afterEffect">
                                  <p:stCondLst>
                                    <p:cond delay="0"/>
                                  </p:stCondLst>
                                  <p:childTnLst>
                                    <p:set>
                                      <p:cBhvr>
                                        <p:cTn id="73" dur="1" fill="hold">
                                          <p:stCondLst>
                                            <p:cond delay="0"/>
                                          </p:stCondLst>
                                        </p:cTn>
                                        <p:tgtEl>
                                          <p:spTgt spid="47"/>
                                        </p:tgtEl>
                                        <p:attrNameLst>
                                          <p:attrName>style.visibility</p:attrName>
                                        </p:attrNameLst>
                                      </p:cBhvr>
                                      <p:to>
                                        <p:strVal val="visible"/>
                                      </p:to>
                                    </p:set>
                                    <p:anim calcmode="lin" valueType="num">
                                      <p:cBhvr additive="base">
                                        <p:cTn id="74" dur="500" fill="hold"/>
                                        <p:tgtEl>
                                          <p:spTgt spid="47"/>
                                        </p:tgtEl>
                                        <p:attrNameLst>
                                          <p:attrName>ppt_x</p:attrName>
                                        </p:attrNameLst>
                                      </p:cBhvr>
                                      <p:tavLst>
                                        <p:tav tm="0">
                                          <p:val>
                                            <p:strVal val="#ppt_x"/>
                                          </p:val>
                                        </p:tav>
                                        <p:tav tm="100000">
                                          <p:val>
                                            <p:strVal val="#ppt_x"/>
                                          </p:val>
                                        </p:tav>
                                      </p:tavLst>
                                    </p:anim>
                                    <p:anim calcmode="lin" valueType="num">
                                      <p:cBhvr additive="base">
                                        <p:cTn id="75"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4"/>
                  </p:tgtEl>
                </p:cond>
              </p:nextCondLst>
            </p:seq>
            <p:seq concurrent="1" nextAc="seek">
              <p:cTn id="76" restart="whenNotActive" fill="hold" evtFilter="cancelBubble" nodeType="interactiveSeq">
                <p:stCondLst>
                  <p:cond evt="onClick" delay="0">
                    <p:tgtEl>
                      <p:spTgt spid="54"/>
                    </p:tgtEl>
                  </p:cond>
                </p:stCondLst>
                <p:endSync evt="end" delay="0">
                  <p:rtn val="all"/>
                </p:endSync>
                <p:childTnLst>
                  <p:par>
                    <p:cTn id="77" fill="hold">
                      <p:stCondLst>
                        <p:cond delay="0"/>
                      </p:stCondLst>
                      <p:childTnLst>
                        <p:par>
                          <p:cTn id="78" fill="hold">
                            <p:stCondLst>
                              <p:cond delay="0"/>
                            </p:stCondLst>
                            <p:childTnLst>
                              <p:par>
                                <p:cTn id="79" presetID="10" presetClass="exit" presetSubtype="0" fill="hold" grpId="0" nodeType="clickEffect">
                                  <p:stCondLst>
                                    <p:cond delay="0"/>
                                  </p:stCondLst>
                                  <p:childTnLst>
                                    <p:animEffect transition="out" filter="fade">
                                      <p:cBhvr>
                                        <p:cTn id="80" dur="500"/>
                                        <p:tgtEl>
                                          <p:spTgt spid="54"/>
                                        </p:tgtEl>
                                      </p:cBhvr>
                                    </p:animEffect>
                                    <p:set>
                                      <p:cBhvr>
                                        <p:cTn id="81" dur="1" fill="hold">
                                          <p:stCondLst>
                                            <p:cond delay="499"/>
                                          </p:stCondLst>
                                        </p:cTn>
                                        <p:tgtEl>
                                          <p:spTgt spid="54"/>
                                        </p:tgtEl>
                                        <p:attrNameLst>
                                          <p:attrName>style.visibility</p:attrName>
                                        </p:attrNameLst>
                                      </p:cBhvr>
                                      <p:to>
                                        <p:strVal val="hidden"/>
                                      </p:to>
                                    </p:set>
                                  </p:childTnLst>
                                </p:cTn>
                              </p:par>
                              <p:par>
                                <p:cTn id="82" presetID="2" presetClass="exit" presetSubtype="1" fill="hold" nodeType="withEffect">
                                  <p:stCondLst>
                                    <p:cond delay="0"/>
                                  </p:stCondLst>
                                  <p:childTnLst>
                                    <p:anim calcmode="lin" valueType="num">
                                      <p:cBhvr additive="base">
                                        <p:cTn id="83" dur="500"/>
                                        <p:tgtEl>
                                          <p:spTgt spid="47"/>
                                        </p:tgtEl>
                                        <p:attrNameLst>
                                          <p:attrName>ppt_x</p:attrName>
                                        </p:attrNameLst>
                                      </p:cBhvr>
                                      <p:tavLst>
                                        <p:tav tm="0">
                                          <p:val>
                                            <p:strVal val="ppt_x"/>
                                          </p:val>
                                        </p:tav>
                                        <p:tav tm="100000">
                                          <p:val>
                                            <p:strVal val="ppt_x"/>
                                          </p:val>
                                        </p:tav>
                                      </p:tavLst>
                                    </p:anim>
                                    <p:anim calcmode="lin" valueType="num">
                                      <p:cBhvr additive="base">
                                        <p:cTn id="84" dur="500"/>
                                        <p:tgtEl>
                                          <p:spTgt spid="47"/>
                                        </p:tgtEl>
                                        <p:attrNameLst>
                                          <p:attrName>ppt_y</p:attrName>
                                        </p:attrNameLst>
                                      </p:cBhvr>
                                      <p:tavLst>
                                        <p:tav tm="0">
                                          <p:val>
                                            <p:strVal val="ppt_y"/>
                                          </p:val>
                                        </p:tav>
                                        <p:tav tm="100000">
                                          <p:val>
                                            <p:strVal val="0-ppt_h/2"/>
                                          </p:val>
                                        </p:tav>
                                      </p:tavLst>
                                    </p:anim>
                                    <p:set>
                                      <p:cBhvr>
                                        <p:cTn id="85"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46" grpId="0" animBg="1"/>
      <p:bldP spid="46" grpId="4" animBg="1"/>
      <p:bldP spid="53" grpId="1" animBg="1"/>
      <p:bldP spid="53" grpId="2" animBg="1"/>
      <p:bldP spid="54" grpId="0" animBg="1"/>
      <p:bldP spid="54" grpId="1" animBg="1"/>
      <p:bldP spid="55" grpId="0" animBg="1"/>
      <p:bldP spid="5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grpSp>
        <p:nvGrpSpPr>
          <p:cNvPr id="17" name="Group 16">
            <a:extLst>
              <a:ext uri="{FF2B5EF4-FFF2-40B4-BE49-F238E27FC236}">
                <a16:creationId xmlns:a16="http://schemas.microsoft.com/office/drawing/2014/main" id="{9330EFCC-F86F-0CB6-EADF-B4649A349952}"/>
              </a:ext>
            </a:extLst>
          </p:cNvPr>
          <p:cNvGrpSpPr/>
          <p:nvPr/>
        </p:nvGrpSpPr>
        <p:grpSpPr>
          <a:xfrm>
            <a:off x="401982" y="1490285"/>
            <a:ext cx="8354322" cy="4500000"/>
            <a:chOff x="394839" y="1119722"/>
            <a:chExt cx="8354322" cy="4500000"/>
          </a:xfrm>
        </p:grpSpPr>
        <p:pic>
          <p:nvPicPr>
            <p:cNvPr id="15" name="Picture 14">
              <a:extLst>
                <a:ext uri="{FF2B5EF4-FFF2-40B4-BE49-F238E27FC236}">
                  <a16:creationId xmlns:a16="http://schemas.microsoft.com/office/drawing/2014/main" id="{B2401298-E972-F738-60F0-D7FA489E789A}"/>
                </a:ext>
              </a:extLst>
            </p:cNvPr>
            <p:cNvPicPr>
              <a:picLocks noChangeAspect="1"/>
            </p:cNvPicPr>
            <p:nvPr/>
          </p:nvPicPr>
          <p:blipFill>
            <a:blip r:embed="rId2"/>
            <a:stretch>
              <a:fillRect/>
            </a:stretch>
          </p:blipFill>
          <p:spPr>
            <a:xfrm>
              <a:off x="4558155" y="1119722"/>
              <a:ext cx="4191006" cy="4500000"/>
            </a:xfrm>
            <a:prstGeom prst="rect">
              <a:avLst/>
            </a:prstGeom>
          </p:spPr>
        </p:pic>
        <p:pic>
          <p:nvPicPr>
            <p:cNvPr id="16" name="Picture 15">
              <a:extLst>
                <a:ext uri="{FF2B5EF4-FFF2-40B4-BE49-F238E27FC236}">
                  <a16:creationId xmlns:a16="http://schemas.microsoft.com/office/drawing/2014/main" id="{9662AA6C-E7C7-0EF0-71A9-E578DD2ABEC9}"/>
                </a:ext>
              </a:extLst>
            </p:cNvPr>
            <p:cNvPicPr>
              <a:picLocks noChangeAspect="1"/>
            </p:cNvPicPr>
            <p:nvPr/>
          </p:nvPicPr>
          <p:blipFill>
            <a:blip r:embed="rId3"/>
            <a:stretch>
              <a:fillRect/>
            </a:stretch>
          </p:blipFill>
          <p:spPr>
            <a:xfrm>
              <a:off x="394839" y="1119722"/>
              <a:ext cx="3869196" cy="4500000"/>
            </a:xfrm>
            <a:prstGeom prst="rect">
              <a:avLst/>
            </a:prstGeom>
          </p:spPr>
        </p:pic>
      </p:grpSp>
      <p:sp>
        <p:nvSpPr>
          <p:cNvPr id="3" name="Text Placeholder 3">
            <a:extLst>
              <a:ext uri="{FF2B5EF4-FFF2-40B4-BE49-F238E27FC236}">
                <a16:creationId xmlns:a16="http://schemas.microsoft.com/office/drawing/2014/main" id="{CCC0C5D8-D41B-4091-4B42-BE0C9175828F}"/>
              </a:ext>
            </a:extLst>
          </p:cNvPr>
          <p:cNvSpPr txBox="1">
            <a:spLocks/>
          </p:cNvSpPr>
          <p:nvPr/>
        </p:nvSpPr>
        <p:spPr>
          <a:xfrm>
            <a:off x="828675" y="9144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SOME CHANGES OVER TIME</a:t>
            </a:r>
            <a:endParaRPr lang="en-US" sz="1800" b="1" dirty="0">
              <a:solidFill>
                <a:schemeClr val="tx2"/>
              </a:solidFill>
            </a:endParaRPr>
          </a:p>
        </p:txBody>
      </p:sp>
    </p:spTree>
    <p:extLst>
      <p:ext uri="{BB962C8B-B14F-4D97-AF65-F5344CB8AC3E}">
        <p14:creationId xmlns:p14="http://schemas.microsoft.com/office/powerpoint/2010/main" val="4075792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pic>
        <p:nvPicPr>
          <p:cNvPr id="3" name="Picture 2">
            <a:extLst>
              <a:ext uri="{FF2B5EF4-FFF2-40B4-BE49-F238E27FC236}">
                <a16:creationId xmlns:a16="http://schemas.microsoft.com/office/drawing/2014/main" id="{EBA0A50C-38E6-0D2B-6FE4-E949A3470BAD}"/>
              </a:ext>
            </a:extLst>
          </p:cNvPr>
          <p:cNvPicPr>
            <a:picLocks noChangeAspect="1"/>
          </p:cNvPicPr>
          <p:nvPr/>
        </p:nvPicPr>
        <p:blipFill>
          <a:blip r:embed="rId2"/>
          <a:stretch>
            <a:fillRect/>
          </a:stretch>
        </p:blipFill>
        <p:spPr>
          <a:xfrm>
            <a:off x="3000021" y="157269"/>
            <a:ext cx="5632884" cy="3156507"/>
          </a:xfrm>
          <a:prstGeom prst="rect">
            <a:avLst/>
          </a:prstGeom>
        </p:spPr>
      </p:pic>
      <p:pic>
        <p:nvPicPr>
          <p:cNvPr id="4" name="Picture 3">
            <a:extLst>
              <a:ext uri="{FF2B5EF4-FFF2-40B4-BE49-F238E27FC236}">
                <a16:creationId xmlns:a16="http://schemas.microsoft.com/office/drawing/2014/main" id="{EE02AA01-18C8-7166-A198-136026122160}"/>
              </a:ext>
            </a:extLst>
          </p:cNvPr>
          <p:cNvPicPr>
            <a:picLocks noChangeAspect="1"/>
          </p:cNvPicPr>
          <p:nvPr/>
        </p:nvPicPr>
        <p:blipFill>
          <a:blip r:embed="rId3"/>
          <a:stretch>
            <a:fillRect/>
          </a:stretch>
        </p:blipFill>
        <p:spPr>
          <a:xfrm>
            <a:off x="3000021" y="3420637"/>
            <a:ext cx="5632885" cy="3077363"/>
          </a:xfrm>
          <a:prstGeom prst="rect">
            <a:avLst/>
          </a:prstGeom>
        </p:spPr>
      </p:pic>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921600"/>
            <a:ext cx="7500938" cy="561601"/>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MOCKUP 1 </a:t>
            </a:r>
          </a:p>
          <a:p>
            <a:pPr>
              <a:spcBef>
                <a:spcPts val="0"/>
              </a:spcBef>
            </a:pPr>
            <a:r>
              <a:rPr lang="en-GB" sz="1800" dirty="0">
                <a:solidFill>
                  <a:schemeClr val="tx2"/>
                </a:solidFill>
              </a:rPr>
              <a:t>(MS Power Point)</a:t>
            </a:r>
            <a:endParaRPr lang="en-US" sz="1800" dirty="0">
              <a:solidFill>
                <a:schemeClr val="tx2"/>
              </a:solidFill>
            </a:endParaRPr>
          </a:p>
        </p:txBody>
      </p:sp>
    </p:spTree>
    <p:extLst>
      <p:ext uri="{BB962C8B-B14F-4D97-AF65-F5344CB8AC3E}">
        <p14:creationId xmlns:p14="http://schemas.microsoft.com/office/powerpoint/2010/main" val="2979927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9216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PROTOTYPE 1 </a:t>
            </a:r>
            <a:r>
              <a:rPr lang="en-GB" sz="1800" dirty="0">
                <a:solidFill>
                  <a:schemeClr val="tx2"/>
                </a:solidFill>
              </a:rPr>
              <a:t>(Web)</a:t>
            </a:r>
            <a:endParaRPr lang="en-US" sz="1800" dirty="0">
              <a:solidFill>
                <a:schemeClr val="tx2"/>
              </a:solidFill>
            </a:endParaRPr>
          </a:p>
        </p:txBody>
      </p:sp>
      <p:grpSp>
        <p:nvGrpSpPr>
          <p:cNvPr id="12" name="Group 11">
            <a:extLst>
              <a:ext uri="{FF2B5EF4-FFF2-40B4-BE49-F238E27FC236}">
                <a16:creationId xmlns:a16="http://schemas.microsoft.com/office/drawing/2014/main" id="{1CD2D856-3B2D-9442-6351-6B05786630E7}"/>
              </a:ext>
            </a:extLst>
          </p:cNvPr>
          <p:cNvGrpSpPr/>
          <p:nvPr/>
        </p:nvGrpSpPr>
        <p:grpSpPr>
          <a:xfrm>
            <a:off x="51632" y="1717199"/>
            <a:ext cx="9040735" cy="3769851"/>
            <a:chOff x="626093" y="1959427"/>
            <a:chExt cx="8633404" cy="3600000"/>
          </a:xfrm>
        </p:grpSpPr>
        <p:pic>
          <p:nvPicPr>
            <p:cNvPr id="7" name="Picture 6">
              <a:extLst>
                <a:ext uri="{FF2B5EF4-FFF2-40B4-BE49-F238E27FC236}">
                  <a16:creationId xmlns:a16="http://schemas.microsoft.com/office/drawing/2014/main" id="{68EBC167-08F6-19ED-04BD-96A04BFA0932}"/>
                </a:ext>
              </a:extLst>
            </p:cNvPr>
            <p:cNvPicPr>
              <a:picLocks noChangeAspect="1"/>
            </p:cNvPicPr>
            <p:nvPr/>
          </p:nvPicPr>
          <p:blipFill>
            <a:blip r:embed="rId2"/>
            <a:stretch>
              <a:fillRect/>
            </a:stretch>
          </p:blipFill>
          <p:spPr>
            <a:xfrm>
              <a:off x="626093" y="1959427"/>
              <a:ext cx="6056318" cy="3600000"/>
            </a:xfrm>
            <a:prstGeom prst="rect">
              <a:avLst/>
            </a:prstGeom>
          </p:spPr>
        </p:pic>
        <p:pic>
          <p:nvPicPr>
            <p:cNvPr id="11" name="Picture 10">
              <a:extLst>
                <a:ext uri="{FF2B5EF4-FFF2-40B4-BE49-F238E27FC236}">
                  <a16:creationId xmlns:a16="http://schemas.microsoft.com/office/drawing/2014/main" id="{C6ED35C0-8EA8-048F-DAE7-274550A4B3C0}"/>
                </a:ext>
              </a:extLst>
            </p:cNvPr>
            <p:cNvPicPr>
              <a:picLocks noChangeAspect="1"/>
            </p:cNvPicPr>
            <p:nvPr/>
          </p:nvPicPr>
          <p:blipFill rotWithShape="1">
            <a:blip r:embed="rId3"/>
            <a:srcRect t="96"/>
            <a:stretch/>
          </p:blipFill>
          <p:spPr>
            <a:xfrm>
              <a:off x="6797408" y="1959427"/>
              <a:ext cx="2462089" cy="3600000"/>
            </a:xfrm>
            <a:prstGeom prst="rect">
              <a:avLst/>
            </a:prstGeom>
          </p:spPr>
        </p:pic>
      </p:grpSp>
    </p:spTree>
    <p:extLst>
      <p:ext uri="{BB962C8B-B14F-4D97-AF65-F5344CB8AC3E}">
        <p14:creationId xmlns:p14="http://schemas.microsoft.com/office/powerpoint/2010/main" val="2260781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1004263"/>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MOCKUP 2 </a:t>
            </a:r>
            <a:r>
              <a:rPr lang="en-GB" sz="1800" dirty="0">
                <a:solidFill>
                  <a:schemeClr val="tx2"/>
                </a:solidFill>
              </a:rPr>
              <a:t>(Figma)</a:t>
            </a:r>
            <a:endParaRPr lang="en-US" sz="1800" dirty="0">
              <a:solidFill>
                <a:schemeClr val="tx2"/>
              </a:solidFill>
            </a:endParaRPr>
          </a:p>
        </p:txBody>
      </p:sp>
      <p:pic>
        <p:nvPicPr>
          <p:cNvPr id="4" name="Picture 3" descr="A computer screen shot of a black background&#10;&#10;Description automatically generated">
            <a:extLst>
              <a:ext uri="{FF2B5EF4-FFF2-40B4-BE49-F238E27FC236}">
                <a16:creationId xmlns:a16="http://schemas.microsoft.com/office/drawing/2014/main" id="{7A2FDAC8-0B18-CBE1-FB57-22B1440B6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540" y="1512917"/>
            <a:ext cx="7916920" cy="4459865"/>
          </a:xfrm>
          <a:prstGeom prst="rect">
            <a:avLst/>
          </a:prstGeom>
        </p:spPr>
      </p:pic>
      <p:sp>
        <p:nvSpPr>
          <p:cNvPr id="8" name="TextBox 7">
            <a:extLst>
              <a:ext uri="{FF2B5EF4-FFF2-40B4-BE49-F238E27FC236}">
                <a16:creationId xmlns:a16="http://schemas.microsoft.com/office/drawing/2014/main" id="{BC7E9F04-B1AC-93C9-18FE-6328C7C9CD96}"/>
              </a:ext>
            </a:extLst>
          </p:cNvPr>
          <p:cNvSpPr txBox="1"/>
          <p:nvPr/>
        </p:nvSpPr>
        <p:spPr>
          <a:xfrm>
            <a:off x="3958460" y="396145"/>
            <a:ext cx="4572000" cy="923330"/>
          </a:xfrm>
          <a:prstGeom prst="rect">
            <a:avLst/>
          </a:prstGeom>
          <a:noFill/>
        </p:spPr>
        <p:txBody>
          <a:bodyPr wrap="square">
            <a:spAutoFit/>
          </a:bodyPr>
          <a:lstStyle/>
          <a:p>
            <a:pPr algn="ctr"/>
            <a:r>
              <a:rPr lang="en-US" dirty="0">
                <a:solidFill>
                  <a:schemeClr val="tx2"/>
                </a:solidFill>
                <a:hlinkClick r:id="rId3">
                  <a:extLst>
                    <a:ext uri="{A12FA001-AC4F-418D-AE19-62706E023703}">
                      <ahyp:hlinkClr xmlns:ahyp="http://schemas.microsoft.com/office/drawing/2018/hyperlinkcolor" val="tx"/>
                    </a:ext>
                  </a:extLst>
                </a:hlinkClick>
              </a:rPr>
              <a:t>https://www.figma.com/proto/Wmpkm80wpOe5lTfVKL0B9V/Mockup?node-id=0-1&amp;t=R0TNsFjvVC2MEEUk-1</a:t>
            </a:r>
            <a:r>
              <a:rPr lang="en-US" dirty="0">
                <a:solidFill>
                  <a:schemeClr val="tx2"/>
                </a:solidFill>
              </a:rPr>
              <a:t> </a:t>
            </a:r>
          </a:p>
        </p:txBody>
      </p:sp>
    </p:spTree>
    <p:extLst>
      <p:ext uri="{BB962C8B-B14F-4D97-AF65-F5344CB8AC3E}">
        <p14:creationId xmlns:p14="http://schemas.microsoft.com/office/powerpoint/2010/main" val="2781527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1623-6EC6-AFA2-7A11-A7C0CC865107}"/>
              </a:ext>
            </a:extLst>
          </p:cNvPr>
          <p:cNvSpPr>
            <a:spLocks noGrp="1"/>
          </p:cNvSpPr>
          <p:nvPr>
            <p:ph type="title"/>
          </p:nvPr>
        </p:nvSpPr>
        <p:spPr/>
        <p:txBody>
          <a:bodyPr/>
          <a:lstStyle/>
          <a:p>
            <a:r>
              <a:rPr lang="en-IE" dirty="0"/>
              <a:t>Design</a:t>
            </a:r>
          </a:p>
        </p:txBody>
      </p:sp>
      <p:sp>
        <p:nvSpPr>
          <p:cNvPr id="4" name="Text Placeholder 3">
            <a:extLst>
              <a:ext uri="{FF2B5EF4-FFF2-40B4-BE49-F238E27FC236}">
                <a16:creationId xmlns:a16="http://schemas.microsoft.com/office/drawing/2014/main" id="{D90DDAB6-7E7B-19E5-6C7D-A33AC2D3A26D}"/>
              </a:ext>
            </a:extLst>
          </p:cNvPr>
          <p:cNvSpPr>
            <a:spLocks noGrp="1"/>
          </p:cNvSpPr>
          <p:nvPr>
            <p:ph type="body" sz="quarter" idx="11"/>
          </p:nvPr>
        </p:nvSpPr>
        <p:spPr/>
        <p:txBody>
          <a:bodyPr/>
          <a:lstStyle/>
          <a:p>
            <a:r>
              <a:rPr lang="en-IE" sz="1800" b="1" dirty="0"/>
              <a:t>TECHNICAL ARCHITECTURE</a:t>
            </a:r>
          </a:p>
        </p:txBody>
      </p:sp>
      <p:pic>
        <p:nvPicPr>
          <p:cNvPr id="36" name="Picture 35">
            <a:extLst>
              <a:ext uri="{FF2B5EF4-FFF2-40B4-BE49-F238E27FC236}">
                <a16:creationId xmlns:a16="http://schemas.microsoft.com/office/drawing/2014/main" id="{ECB6958F-F85D-1892-5329-06CD9EB8DA82}"/>
              </a:ext>
            </a:extLst>
          </p:cNvPr>
          <p:cNvPicPr>
            <a:picLocks noChangeAspect="1"/>
          </p:cNvPicPr>
          <p:nvPr/>
        </p:nvPicPr>
        <p:blipFill>
          <a:blip r:embed="rId2"/>
          <a:stretch>
            <a:fillRect/>
          </a:stretch>
        </p:blipFill>
        <p:spPr>
          <a:xfrm>
            <a:off x="711942" y="1278952"/>
            <a:ext cx="7617671" cy="4664648"/>
          </a:xfrm>
          <a:prstGeom prst="rect">
            <a:avLst/>
          </a:prstGeom>
        </p:spPr>
      </p:pic>
    </p:spTree>
    <p:extLst>
      <p:ext uri="{BB962C8B-B14F-4D97-AF65-F5344CB8AC3E}">
        <p14:creationId xmlns:p14="http://schemas.microsoft.com/office/powerpoint/2010/main" val="4084888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523CF-BFB5-3536-318A-72B844986D24}"/>
              </a:ext>
            </a:extLst>
          </p:cNvPr>
          <p:cNvSpPr>
            <a:spLocks noGrp="1"/>
          </p:cNvSpPr>
          <p:nvPr>
            <p:ph type="title"/>
          </p:nvPr>
        </p:nvSpPr>
        <p:spPr/>
        <p:txBody>
          <a:bodyPr/>
          <a:lstStyle/>
          <a:p>
            <a:r>
              <a:rPr lang="en-IE" dirty="0"/>
              <a:t>Design</a:t>
            </a:r>
            <a:endParaRPr lang="en-US" dirty="0"/>
          </a:p>
        </p:txBody>
      </p:sp>
      <p:sp>
        <p:nvSpPr>
          <p:cNvPr id="4" name="Text Placeholder 3">
            <a:extLst>
              <a:ext uri="{FF2B5EF4-FFF2-40B4-BE49-F238E27FC236}">
                <a16:creationId xmlns:a16="http://schemas.microsoft.com/office/drawing/2014/main" id="{D1405576-B392-C9D2-1283-85D2D1A04D0B}"/>
              </a:ext>
            </a:extLst>
          </p:cNvPr>
          <p:cNvSpPr>
            <a:spLocks noGrp="1"/>
          </p:cNvSpPr>
          <p:nvPr>
            <p:ph type="body" sz="quarter" idx="11"/>
          </p:nvPr>
        </p:nvSpPr>
        <p:spPr/>
        <p:txBody>
          <a:bodyPr/>
          <a:lstStyle/>
          <a:p>
            <a:r>
              <a:rPr lang="en-GB" sz="1800" b="1" dirty="0"/>
              <a:t>AVOIDING COMMON PITFALLS</a:t>
            </a:r>
            <a:endParaRPr lang="en-US" sz="1800" b="1" dirty="0"/>
          </a:p>
        </p:txBody>
      </p:sp>
      <p:graphicFrame>
        <p:nvGraphicFramePr>
          <p:cNvPr id="10" name="Table 9">
            <a:extLst>
              <a:ext uri="{FF2B5EF4-FFF2-40B4-BE49-F238E27FC236}">
                <a16:creationId xmlns:a16="http://schemas.microsoft.com/office/drawing/2014/main" id="{198BB601-4789-E36D-C510-0CBDBA5DFD95}"/>
              </a:ext>
            </a:extLst>
          </p:cNvPr>
          <p:cNvGraphicFramePr>
            <a:graphicFrameLocks noGrp="1"/>
          </p:cNvGraphicFramePr>
          <p:nvPr>
            <p:extLst>
              <p:ext uri="{D42A27DB-BD31-4B8C-83A1-F6EECF244321}">
                <p14:modId xmlns:p14="http://schemas.microsoft.com/office/powerpoint/2010/main" val="3142011304"/>
              </p:ext>
            </p:extLst>
          </p:nvPr>
        </p:nvGraphicFramePr>
        <p:xfrm>
          <a:off x="337700" y="1402029"/>
          <a:ext cx="8468600" cy="4759121"/>
        </p:xfrm>
        <a:graphic>
          <a:graphicData uri="http://schemas.openxmlformats.org/drawingml/2006/table">
            <a:tbl>
              <a:tblPr/>
              <a:tblGrid>
                <a:gridCol w="1149537">
                  <a:extLst>
                    <a:ext uri="{9D8B030D-6E8A-4147-A177-3AD203B41FA5}">
                      <a16:colId xmlns:a16="http://schemas.microsoft.com/office/drawing/2014/main" val="3523844628"/>
                    </a:ext>
                  </a:extLst>
                </a:gridCol>
                <a:gridCol w="1643974">
                  <a:extLst>
                    <a:ext uri="{9D8B030D-6E8A-4147-A177-3AD203B41FA5}">
                      <a16:colId xmlns:a16="http://schemas.microsoft.com/office/drawing/2014/main" val="3391668532"/>
                    </a:ext>
                  </a:extLst>
                </a:gridCol>
                <a:gridCol w="5675089">
                  <a:extLst>
                    <a:ext uri="{9D8B030D-6E8A-4147-A177-3AD203B41FA5}">
                      <a16:colId xmlns:a16="http://schemas.microsoft.com/office/drawing/2014/main" val="4291161880"/>
                    </a:ext>
                  </a:extLst>
                </a:gridCol>
              </a:tblGrid>
              <a:tr h="229085">
                <a:tc gridSpan="2">
                  <a:txBody>
                    <a:bodyPr/>
                    <a:lstStyle/>
                    <a:p>
                      <a:pPr algn="ctr" fontAlgn="ctr"/>
                      <a:r>
                        <a:rPr lang="en-US" sz="1600" b="1" i="0" u="none" strike="noStrike" dirty="0">
                          <a:solidFill>
                            <a:srgbClr val="000000"/>
                          </a:solidFill>
                          <a:effectLst/>
                          <a:latin typeface="Calibri" panose="020F0502020204030204" pitchFamily="34" charset="0"/>
                        </a:rPr>
                        <a:t>BAD DESIGN ELEMENT</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a:txBody>
                    <a:bodyPr/>
                    <a:lstStyle/>
                    <a:p>
                      <a:pPr algn="ctr" fontAlgn="ctr"/>
                      <a:r>
                        <a:rPr lang="en-US" sz="1600" b="1" i="0" u="none" strike="noStrike" dirty="0">
                          <a:solidFill>
                            <a:srgbClr val="000000"/>
                          </a:solidFill>
                          <a:effectLst/>
                          <a:latin typeface="Calibri" panose="020F0502020204030204" pitchFamily="34" charset="0"/>
                        </a:rPr>
                        <a:t>COUNTER MEASURES TAKEN</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200197539"/>
                  </a:ext>
                </a:extLst>
              </a:tr>
              <a:tr h="916341">
                <a:tc>
                  <a:txBody>
                    <a:bodyPr/>
                    <a:lstStyle/>
                    <a:p>
                      <a:pPr algn="ctr" fontAlgn="ctr"/>
                      <a:r>
                        <a:rPr lang="en-US" sz="1600" b="0" i="1" u="none" strike="noStrike">
                          <a:solidFill>
                            <a:srgbClr val="000000"/>
                          </a:solidFill>
                          <a:effectLst/>
                          <a:latin typeface="Calibri" panose="020F0502020204030204" pitchFamily="34" charset="0"/>
                        </a:rPr>
                        <a:t>RIGIDITY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dirty="0">
                          <a:solidFill>
                            <a:srgbClr val="000000"/>
                          </a:solidFill>
                          <a:effectLst/>
                          <a:latin typeface="Calibri" panose="020F0502020204030204" pitchFamily="34" charset="0"/>
                        </a:rPr>
                        <a:t>Difficult to change.</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Separation of concerns</a:t>
                      </a:r>
                      <a:r>
                        <a:rPr lang="en-GB" sz="1600" b="0" i="0" u="none" strike="noStrike" dirty="0">
                          <a:solidFill>
                            <a:srgbClr val="000000"/>
                          </a:solidFill>
                          <a:effectLst/>
                          <a:latin typeface="Calibri" panose="020F0502020204030204" pitchFamily="34" charset="0"/>
                        </a:rPr>
                        <a:t> by sticking to the   Model View Controller design pattern. Underlying model is separate from React components and is organized into </a:t>
                      </a:r>
                      <a:r>
                        <a:rPr lang="en-GB" sz="1600" b="0" i="0" u="none" strike="noStrike" dirty="0">
                          <a:solidFill>
                            <a:srgbClr val="000000"/>
                          </a:solidFill>
                          <a:effectLst/>
                          <a:highlight>
                            <a:srgbClr val="FFFF00"/>
                          </a:highlight>
                          <a:latin typeface="Calibri" panose="020F0502020204030204" pitchFamily="34" charset="0"/>
                          <a:hlinkClick r:id="rId2"/>
                        </a:rPr>
                        <a:t>classes</a:t>
                      </a:r>
                      <a:r>
                        <a:rPr lang="en-GB" sz="1600" b="0" i="0" u="none" strike="noStrike" dirty="0">
                          <a:solidFill>
                            <a:srgbClr val="000000"/>
                          </a:solidFill>
                          <a:effectLst/>
                          <a:latin typeface="Calibri" panose="020F0502020204030204" pitchFamily="34" charset="0"/>
                        </a:rPr>
                        <a:t> in an </a:t>
                      </a:r>
                      <a:r>
                        <a:rPr lang="en-GB" sz="1600" b="1" i="0" u="none" strike="noStrike" dirty="0">
                          <a:solidFill>
                            <a:srgbClr val="000000"/>
                          </a:solidFill>
                          <a:effectLst/>
                          <a:latin typeface="Calibri" panose="020F0502020204030204" pitchFamily="34" charset="0"/>
                        </a:rPr>
                        <a:t>Object Oriented</a:t>
                      </a:r>
                      <a:r>
                        <a:rPr lang="en-GB" sz="1600" b="0" i="0" u="none" strike="noStrike" dirty="0">
                          <a:solidFill>
                            <a:srgbClr val="000000"/>
                          </a:solidFill>
                          <a:effectLst/>
                          <a:latin typeface="Calibri" panose="020F0502020204030204" pitchFamily="34" charset="0"/>
                        </a:rPr>
                        <a:t> Fashion.</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864764235"/>
                  </a:ext>
                </a:extLst>
              </a:tr>
              <a:tr h="687256">
                <a:tc>
                  <a:txBody>
                    <a:bodyPr/>
                    <a:lstStyle/>
                    <a:p>
                      <a:pPr algn="ctr" fontAlgn="ctr"/>
                      <a:r>
                        <a:rPr lang="en-US" sz="1600" b="0" i="1" u="none" strike="noStrike">
                          <a:solidFill>
                            <a:srgbClr val="000000"/>
                          </a:solidFill>
                          <a:effectLst/>
                          <a:latin typeface="Calibri" panose="020F0502020204030204" pitchFamily="34" charset="0"/>
                        </a:rPr>
                        <a:t>FRAGILITY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Prone to breaking.</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Modular testing</a:t>
                      </a:r>
                      <a:r>
                        <a:rPr lang="en-GB" sz="1600" b="0" i="0" u="none" strike="noStrike" dirty="0">
                          <a:solidFill>
                            <a:srgbClr val="000000"/>
                          </a:solidFill>
                          <a:effectLst/>
                          <a:latin typeface="Calibri" panose="020F0502020204030204" pitchFamily="34" charset="0"/>
                        </a:rPr>
                        <a:t> (app and specific components tested immediately after implementation of each new feature). GitHub for</a:t>
                      </a:r>
                      <a:r>
                        <a:rPr lang="en-GB" sz="1600" b="1" i="0" u="none" strike="noStrike" dirty="0">
                          <a:solidFill>
                            <a:srgbClr val="000000"/>
                          </a:solidFill>
                          <a:effectLst/>
                          <a:latin typeface="Calibri" panose="020F0502020204030204" pitchFamily="34" charset="0"/>
                        </a:rPr>
                        <a:t> version control</a:t>
                      </a:r>
                      <a:r>
                        <a:rPr lang="en-GB" sz="1600" b="0" i="0" u="none" strike="noStrike" dirty="0">
                          <a:solidFill>
                            <a:srgbClr val="000000"/>
                          </a:solidFill>
                          <a:effectLst/>
                          <a:latin typeface="Calibri" panose="020F0502020204030204" pitchFamily="34" charset="0"/>
                        </a:rPr>
                        <a:t>. Lessen rigidity.</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43731843"/>
                  </a:ext>
                </a:extLst>
              </a:tr>
              <a:tr h="687256">
                <a:tc>
                  <a:txBody>
                    <a:bodyPr/>
                    <a:lstStyle/>
                    <a:p>
                      <a:pPr algn="ctr" fontAlgn="ctr"/>
                      <a:r>
                        <a:rPr lang="en-US" sz="1600" b="0" i="1" u="none" strike="noStrike">
                          <a:solidFill>
                            <a:srgbClr val="000000"/>
                          </a:solidFill>
                          <a:effectLst/>
                          <a:latin typeface="Calibri" panose="020F0502020204030204" pitchFamily="34" charset="0"/>
                        </a:rPr>
                        <a:t>IMMOBILITY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Difficult to reuse.</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0" i="0" u="none" strike="noStrike" dirty="0">
                          <a:solidFill>
                            <a:srgbClr val="000000"/>
                          </a:solidFill>
                          <a:effectLst/>
                          <a:latin typeface="Calibri" panose="020F0502020204030204" pitchFamily="34" charset="0"/>
                        </a:rPr>
                        <a:t>Choice to use ReactJS allows for creation of </a:t>
                      </a:r>
                      <a:r>
                        <a:rPr lang="en-GB" sz="1600" b="1" i="0" u="none" strike="noStrike" dirty="0">
                          <a:solidFill>
                            <a:srgbClr val="000000"/>
                          </a:solidFill>
                          <a:effectLst/>
                          <a:latin typeface="Calibri" panose="020F0502020204030204" pitchFamily="34" charset="0"/>
                        </a:rPr>
                        <a:t>reusable components</a:t>
                      </a:r>
                      <a:r>
                        <a:rPr lang="en-GB" sz="1600" b="0" i="0" u="none" strike="noStrike" dirty="0">
                          <a:solidFill>
                            <a:srgbClr val="000000"/>
                          </a:solidFill>
                          <a:effectLst/>
                          <a:latin typeface="Calibri" panose="020F0502020204030204" pitchFamily="34" charset="0"/>
                        </a:rPr>
                        <a:t>. </a:t>
                      </a:r>
                      <a:r>
                        <a:rPr lang="en-GB" sz="1600" b="0" i="0" u="sng" strike="noStrike" dirty="0">
                          <a:solidFill>
                            <a:srgbClr val="000000"/>
                          </a:solidFill>
                          <a:effectLst/>
                          <a:latin typeface="Calibri" panose="020F0502020204030204" pitchFamily="34" charset="0"/>
                        </a:rPr>
                        <a:t>Example</a:t>
                      </a:r>
                      <a:r>
                        <a:rPr lang="en-GB" sz="1600" b="0" i="0" u="none" strike="noStrike" dirty="0">
                          <a:solidFill>
                            <a:srgbClr val="000000"/>
                          </a:solidFill>
                          <a:effectLst/>
                          <a:latin typeface="Calibri" panose="020F0502020204030204" pitchFamily="34" charset="0"/>
                        </a:rPr>
                        <a:t>: &lt;Button/&gt;, &lt;Switch/&gt;, &lt;Card/&gt;, &lt;Veil/&gt;, etc.</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68313981"/>
                  </a:ext>
                </a:extLst>
              </a:tr>
              <a:tr h="916341">
                <a:tc>
                  <a:txBody>
                    <a:bodyPr/>
                    <a:lstStyle/>
                    <a:p>
                      <a:pPr algn="ctr" fontAlgn="ctr"/>
                      <a:r>
                        <a:rPr lang="en-US" sz="1600" b="0" i="1" u="none" strike="noStrike">
                          <a:solidFill>
                            <a:srgbClr val="000000"/>
                          </a:solidFill>
                          <a:effectLst/>
                          <a:latin typeface="Calibri" panose="020F0502020204030204" pitchFamily="34" charset="0"/>
                        </a:rPr>
                        <a:t>VISCOSITY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GB" sz="1600" b="0" i="0" u="none" strike="noStrike">
                          <a:solidFill>
                            <a:srgbClr val="000000"/>
                          </a:solidFill>
                          <a:effectLst/>
                          <a:latin typeface="Calibri" panose="020F0502020204030204" pitchFamily="34" charset="0"/>
                        </a:rPr>
                        <a:t>Hacks over the right thing.</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Temporary fixes</a:t>
                      </a:r>
                      <a:r>
                        <a:rPr lang="en-GB" sz="1600" b="0" i="0" u="none" strike="noStrike" dirty="0">
                          <a:solidFill>
                            <a:srgbClr val="000000"/>
                          </a:solidFill>
                          <a:effectLst/>
                          <a:latin typeface="Calibri" panose="020F0502020204030204" pitchFamily="34" charset="0"/>
                        </a:rPr>
                        <a:t> were </a:t>
                      </a:r>
                      <a:r>
                        <a:rPr lang="en-GB" sz="1600" b="1" i="0" u="none" strike="noStrike" dirty="0">
                          <a:solidFill>
                            <a:srgbClr val="000000"/>
                          </a:solidFill>
                          <a:effectLst/>
                          <a:latin typeface="Calibri" panose="020F0502020204030204" pitchFamily="34" charset="0"/>
                        </a:rPr>
                        <a:t>avoided</a:t>
                      </a:r>
                      <a:r>
                        <a:rPr lang="en-GB" sz="1600" b="0" i="0" u="none" strike="noStrike" dirty="0">
                          <a:solidFill>
                            <a:srgbClr val="000000"/>
                          </a:solidFill>
                          <a:effectLst/>
                          <a:latin typeface="Calibri" panose="020F0502020204030204" pitchFamily="34" charset="0"/>
                        </a:rPr>
                        <a:t> or immediately replaced as soon as correct solution was identified. </a:t>
                      </a:r>
                      <a:r>
                        <a:rPr lang="en-GB" sz="1600" b="0" i="0" u="sng" strike="noStrike" dirty="0">
                          <a:solidFill>
                            <a:srgbClr val="000000"/>
                          </a:solidFill>
                          <a:effectLst/>
                          <a:latin typeface="Calibri" panose="020F0502020204030204" pitchFamily="34" charset="0"/>
                        </a:rPr>
                        <a:t>Example</a:t>
                      </a:r>
                      <a:r>
                        <a:rPr lang="en-GB" sz="1600" b="0" i="0" u="none" strike="noStrike" dirty="0">
                          <a:solidFill>
                            <a:srgbClr val="000000"/>
                          </a:solidFill>
                          <a:effectLst/>
                          <a:latin typeface="Calibri" panose="020F0502020204030204" pitchFamily="34" charset="0"/>
                        </a:rPr>
                        <a:t>: Decision to change structure of code early on and start afresh instead of continuing work on initial prototype code.</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84868415"/>
                  </a:ext>
                </a:extLst>
              </a:tr>
            </a:tbl>
          </a:graphicData>
        </a:graphic>
      </p:graphicFrame>
      <p:sp>
        <p:nvSpPr>
          <p:cNvPr id="13" name="MVC Text">
            <a:extLst>
              <a:ext uri="{FF2B5EF4-FFF2-40B4-BE49-F238E27FC236}">
                <a16:creationId xmlns:a16="http://schemas.microsoft.com/office/drawing/2014/main" id="{EA783084-25F5-AFA5-FBA7-AD25B4C09FC4}"/>
              </a:ext>
            </a:extLst>
          </p:cNvPr>
          <p:cNvSpPr txBox="1"/>
          <p:nvPr/>
        </p:nvSpPr>
        <p:spPr>
          <a:xfrm>
            <a:off x="6702358" y="1745025"/>
            <a:ext cx="2103942" cy="338554"/>
          </a:xfrm>
          <a:prstGeom prst="rect">
            <a:avLst/>
          </a:prstGeom>
          <a:solidFill>
            <a:srgbClr val="E2EFDA"/>
          </a:solidFill>
        </p:spPr>
        <p:txBody>
          <a:bodyPr wrap="square" rtlCol="0">
            <a:spAutoFit/>
          </a:bodyPr>
          <a:lstStyle/>
          <a:p>
            <a:r>
              <a:rPr lang="en-GB" sz="1600" dirty="0">
                <a:highlight>
                  <a:srgbClr val="FFFF00"/>
                </a:highlight>
              </a:rPr>
              <a:t>Model View Controller</a:t>
            </a:r>
            <a:endParaRPr lang="en-US" sz="1600" dirty="0">
              <a:highlight>
                <a:srgbClr val="FFFF00"/>
              </a:highlight>
            </a:endParaRPr>
          </a:p>
        </p:txBody>
      </p:sp>
      <p:sp>
        <p:nvSpPr>
          <p:cNvPr id="12" name="PopupBg">
            <a:extLst>
              <a:ext uri="{FF2B5EF4-FFF2-40B4-BE49-F238E27FC236}">
                <a16:creationId xmlns:a16="http://schemas.microsoft.com/office/drawing/2014/main" id="{44B68631-5087-F98A-DFB5-6C80727BC264}"/>
              </a:ext>
            </a:extLst>
          </p:cNvPr>
          <p:cNvSpPr/>
          <p:nvPr/>
        </p:nvSpPr>
        <p:spPr>
          <a:xfrm>
            <a:off x="0" y="0"/>
            <a:ext cx="9144000" cy="6858000"/>
          </a:xfrm>
          <a:prstGeom prst="rect">
            <a:avLst/>
          </a:prstGeom>
          <a:solidFill>
            <a:srgbClr val="000000">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MVC Display">
            <a:extLst>
              <a:ext uri="{FF2B5EF4-FFF2-40B4-BE49-F238E27FC236}">
                <a16:creationId xmlns:a16="http://schemas.microsoft.com/office/drawing/2014/main" id="{7AC6F503-D16B-150C-DBB4-C623CA73DB22}"/>
              </a:ext>
            </a:extLst>
          </p:cNvPr>
          <p:cNvPicPr>
            <a:picLocks noChangeAspect="1"/>
          </p:cNvPicPr>
          <p:nvPr/>
        </p:nvPicPr>
        <p:blipFill>
          <a:blip r:embed="rId3"/>
          <a:stretch>
            <a:fillRect/>
          </a:stretch>
        </p:blipFill>
        <p:spPr>
          <a:xfrm>
            <a:off x="267379" y="840830"/>
            <a:ext cx="8623527" cy="5176340"/>
          </a:xfrm>
          <a:prstGeom prst="rect">
            <a:avLst/>
          </a:prstGeom>
        </p:spPr>
      </p:pic>
    </p:spTree>
    <p:extLst>
      <p:ext uri="{BB962C8B-B14F-4D97-AF65-F5344CB8AC3E}">
        <p14:creationId xmlns:p14="http://schemas.microsoft.com/office/powerpoint/2010/main" val="6738844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3"/>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11"/>
                                        </p:tgtEl>
                                        <p:attrNameLst>
                                          <p:attrName>ppt_x</p:attrName>
                                        </p:attrNameLst>
                                      </p:cBhvr>
                                      <p:tavLst>
                                        <p:tav tm="0">
                                          <p:val>
                                            <p:strVal val="ppt_x"/>
                                          </p:val>
                                        </p:tav>
                                        <p:tav tm="100000">
                                          <p:val>
                                            <p:strVal val="ppt_x"/>
                                          </p:val>
                                        </p:tav>
                                      </p:tavLst>
                                    </p:anim>
                                    <p:anim calcmode="lin" valueType="num">
                                      <p:cBhvr additive="base">
                                        <p:cTn id="18" dur="500"/>
                                        <p:tgtEl>
                                          <p:spTgt spid="11"/>
                                        </p:tgtEl>
                                        <p:attrNameLst>
                                          <p:attrName>ppt_y</p:attrName>
                                        </p:attrNameLst>
                                      </p:cBhvr>
                                      <p:tavLst>
                                        <p:tav tm="0">
                                          <p:val>
                                            <p:strVal val="ppt_y"/>
                                          </p:val>
                                        </p:tav>
                                        <p:tav tm="100000">
                                          <p:val>
                                            <p:strVal val="0-ppt_h/2"/>
                                          </p:val>
                                        </p:tav>
                                      </p:tavLst>
                                    </p:anim>
                                    <p:set>
                                      <p:cBhvr>
                                        <p:cTn id="19" dur="1" fill="hold">
                                          <p:stCondLst>
                                            <p:cond delay="499"/>
                                          </p:stCondLst>
                                        </p:cTn>
                                        <p:tgtEl>
                                          <p:spTgt spid="11"/>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1" nodeType="after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12" grpId="0" animBg="1"/>
      <p:bldP spid="1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1623-6EC6-AFA2-7A11-A7C0CC865107}"/>
              </a:ext>
            </a:extLst>
          </p:cNvPr>
          <p:cNvSpPr>
            <a:spLocks noGrp="1"/>
          </p:cNvSpPr>
          <p:nvPr>
            <p:ph type="title"/>
          </p:nvPr>
        </p:nvSpPr>
        <p:spPr/>
        <p:txBody>
          <a:bodyPr/>
          <a:lstStyle/>
          <a:p>
            <a:r>
              <a:rPr lang="en-IE" dirty="0"/>
              <a:t>Design</a:t>
            </a:r>
          </a:p>
        </p:txBody>
      </p:sp>
      <p:sp>
        <p:nvSpPr>
          <p:cNvPr id="4" name="Text Placeholder 3">
            <a:extLst>
              <a:ext uri="{FF2B5EF4-FFF2-40B4-BE49-F238E27FC236}">
                <a16:creationId xmlns:a16="http://schemas.microsoft.com/office/drawing/2014/main" id="{D90DDAB6-7E7B-19E5-6C7D-A33AC2D3A26D}"/>
              </a:ext>
            </a:extLst>
          </p:cNvPr>
          <p:cNvSpPr>
            <a:spLocks noGrp="1"/>
          </p:cNvSpPr>
          <p:nvPr>
            <p:ph type="body" sz="quarter" idx="11"/>
          </p:nvPr>
        </p:nvSpPr>
        <p:spPr/>
        <p:txBody>
          <a:bodyPr/>
          <a:lstStyle/>
          <a:p>
            <a:r>
              <a:rPr lang="en-IE" sz="1800" b="1" dirty="0"/>
              <a:t>STAYING AGILE</a:t>
            </a:r>
          </a:p>
        </p:txBody>
      </p:sp>
      <p:grpSp>
        <p:nvGrpSpPr>
          <p:cNvPr id="6" name="Group 5">
            <a:extLst>
              <a:ext uri="{FF2B5EF4-FFF2-40B4-BE49-F238E27FC236}">
                <a16:creationId xmlns:a16="http://schemas.microsoft.com/office/drawing/2014/main" id="{C2624C44-F12E-2A9F-4974-CD034694EF8E}"/>
              </a:ext>
            </a:extLst>
          </p:cNvPr>
          <p:cNvGrpSpPr/>
          <p:nvPr/>
        </p:nvGrpSpPr>
        <p:grpSpPr>
          <a:xfrm>
            <a:off x="1131060" y="1190625"/>
            <a:ext cx="7500938" cy="3850522"/>
            <a:chOff x="369651" y="1075865"/>
            <a:chExt cx="10609634" cy="5446335"/>
          </a:xfrm>
        </p:grpSpPr>
        <p:pic>
          <p:nvPicPr>
            <p:cNvPr id="7" name="Picture 6" descr="A diagram of a software development process&#10;&#10;Description automatically generated">
              <a:extLst>
                <a:ext uri="{FF2B5EF4-FFF2-40B4-BE49-F238E27FC236}">
                  <a16:creationId xmlns:a16="http://schemas.microsoft.com/office/drawing/2014/main" id="{59DBACCE-972F-1B3B-E3BA-4EB10E3D9B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0056" y="1075865"/>
              <a:ext cx="6471887" cy="5400000"/>
            </a:xfrm>
            <a:prstGeom prst="rect">
              <a:avLst/>
            </a:prstGeom>
          </p:spPr>
        </p:pic>
        <p:sp>
          <p:nvSpPr>
            <p:cNvPr id="8" name="TextBox 7">
              <a:extLst>
                <a:ext uri="{FF2B5EF4-FFF2-40B4-BE49-F238E27FC236}">
                  <a16:creationId xmlns:a16="http://schemas.microsoft.com/office/drawing/2014/main" id="{2681F7DD-B0E9-9D3B-3FE3-9D776CE807C9}"/>
                </a:ext>
              </a:extLst>
            </p:cNvPr>
            <p:cNvSpPr txBox="1"/>
            <p:nvPr/>
          </p:nvSpPr>
          <p:spPr>
            <a:xfrm>
              <a:off x="8722468" y="1446071"/>
              <a:ext cx="2256817" cy="740064"/>
            </a:xfrm>
            <a:prstGeom prst="rect">
              <a:avLst/>
            </a:prstGeom>
            <a:noFill/>
          </p:spPr>
          <p:txBody>
            <a:bodyPr wrap="square" rtlCol="0">
              <a:spAutoFit/>
            </a:bodyPr>
            <a:lstStyle/>
            <a:p>
              <a:pPr algn="ctr"/>
              <a:r>
                <a:rPr lang="en-GB" sz="2800" b="1" dirty="0">
                  <a:solidFill>
                    <a:srgbClr val="80D89B"/>
                  </a:solidFill>
                  <a:latin typeface="Comic Sans MS" panose="030F0702030302020204" pitchFamily="66" charset="0"/>
                </a:rPr>
                <a:t>Planning</a:t>
              </a:r>
              <a:endParaRPr lang="en-US" sz="2800" b="1" dirty="0">
                <a:solidFill>
                  <a:srgbClr val="80D89B"/>
                </a:solidFill>
                <a:latin typeface="Comic Sans MS" panose="030F0702030302020204" pitchFamily="66" charset="0"/>
              </a:endParaRPr>
            </a:p>
          </p:txBody>
        </p:sp>
        <p:sp>
          <p:nvSpPr>
            <p:cNvPr id="9" name="TextBox 8">
              <a:extLst>
                <a:ext uri="{FF2B5EF4-FFF2-40B4-BE49-F238E27FC236}">
                  <a16:creationId xmlns:a16="http://schemas.microsoft.com/office/drawing/2014/main" id="{35776AE6-A7E7-7B88-CDB3-2D26AE19D2CE}"/>
                </a:ext>
              </a:extLst>
            </p:cNvPr>
            <p:cNvSpPr txBox="1"/>
            <p:nvPr/>
          </p:nvSpPr>
          <p:spPr>
            <a:xfrm>
              <a:off x="8122595" y="5782136"/>
              <a:ext cx="2594042" cy="740064"/>
            </a:xfrm>
            <a:prstGeom prst="rect">
              <a:avLst/>
            </a:prstGeom>
            <a:noFill/>
          </p:spPr>
          <p:txBody>
            <a:bodyPr wrap="square" rtlCol="0">
              <a:spAutoFit/>
            </a:bodyPr>
            <a:lstStyle/>
            <a:p>
              <a:pPr algn="ctr"/>
              <a:r>
                <a:rPr lang="en-GB" sz="2800" b="1" dirty="0">
                  <a:solidFill>
                    <a:srgbClr val="80D5FF"/>
                  </a:solidFill>
                  <a:latin typeface="Comic Sans MS" panose="030F0702030302020204" pitchFamily="66" charset="0"/>
                </a:rPr>
                <a:t>Building</a:t>
              </a:r>
              <a:endParaRPr lang="en-US" sz="2800" b="1" dirty="0">
                <a:solidFill>
                  <a:srgbClr val="80D5FF"/>
                </a:solidFill>
                <a:latin typeface="Comic Sans MS" panose="030F0702030302020204" pitchFamily="66" charset="0"/>
              </a:endParaRPr>
            </a:p>
          </p:txBody>
        </p:sp>
        <p:sp>
          <p:nvSpPr>
            <p:cNvPr id="10" name="TextBox 9">
              <a:extLst>
                <a:ext uri="{FF2B5EF4-FFF2-40B4-BE49-F238E27FC236}">
                  <a16:creationId xmlns:a16="http://schemas.microsoft.com/office/drawing/2014/main" id="{C91D668F-8361-D1BC-56A9-D06C70AFF387}"/>
                </a:ext>
              </a:extLst>
            </p:cNvPr>
            <p:cNvSpPr txBox="1"/>
            <p:nvPr/>
          </p:nvSpPr>
          <p:spPr>
            <a:xfrm>
              <a:off x="369651" y="1446071"/>
              <a:ext cx="3271735" cy="1349528"/>
            </a:xfrm>
            <a:prstGeom prst="rect">
              <a:avLst/>
            </a:prstGeom>
            <a:noFill/>
          </p:spPr>
          <p:txBody>
            <a:bodyPr wrap="square" rtlCol="0">
              <a:spAutoFit/>
            </a:bodyPr>
            <a:lstStyle/>
            <a:p>
              <a:pPr algn="ctr"/>
              <a:r>
                <a:rPr lang="en-GB" sz="2800" b="1" dirty="0">
                  <a:solidFill>
                    <a:srgbClr val="FFB0B1"/>
                  </a:solidFill>
                  <a:latin typeface="Comic Sans MS" panose="030F0702030302020204" pitchFamily="66" charset="0"/>
                </a:rPr>
                <a:t>Deployment </a:t>
              </a:r>
            </a:p>
            <a:p>
              <a:pPr algn="ctr"/>
              <a:r>
                <a:rPr lang="en-GB" sz="2800" b="1" dirty="0">
                  <a:solidFill>
                    <a:srgbClr val="FFB0B1"/>
                  </a:solidFill>
                  <a:latin typeface="Comic Sans MS" panose="030F0702030302020204" pitchFamily="66" charset="0"/>
                </a:rPr>
                <a:t>&amp; Analysis</a:t>
              </a:r>
            </a:p>
          </p:txBody>
        </p:sp>
      </p:grpSp>
      <p:sp>
        <p:nvSpPr>
          <p:cNvPr id="11" name="Iterative Development">
            <a:extLst>
              <a:ext uri="{FF2B5EF4-FFF2-40B4-BE49-F238E27FC236}">
                <a16:creationId xmlns:a16="http://schemas.microsoft.com/office/drawing/2014/main" id="{DED0ED77-8F93-A116-F712-7BE623861B6C}"/>
              </a:ext>
            </a:extLst>
          </p:cNvPr>
          <p:cNvSpPr txBox="1"/>
          <p:nvPr/>
        </p:nvSpPr>
        <p:spPr>
          <a:xfrm>
            <a:off x="382030" y="3025353"/>
            <a:ext cx="1498060" cy="646331"/>
          </a:xfrm>
          <a:prstGeom prst="rect">
            <a:avLst/>
          </a:prstGeom>
          <a:noFill/>
        </p:spPr>
        <p:txBody>
          <a:bodyPr wrap="square" rtlCol="0">
            <a:spAutoFit/>
          </a:bodyPr>
          <a:lstStyle/>
          <a:p>
            <a:pPr algn="ctr"/>
            <a:r>
              <a:rPr lang="en-GB" b="1" dirty="0">
                <a:highlight>
                  <a:srgbClr val="FFFF00"/>
                </a:highlight>
              </a:rPr>
              <a:t>Iterative Development</a:t>
            </a:r>
            <a:endParaRPr lang="en-US" b="1" dirty="0">
              <a:highlight>
                <a:srgbClr val="FFFF00"/>
              </a:highlight>
            </a:endParaRPr>
          </a:p>
        </p:txBody>
      </p:sp>
      <p:sp>
        <p:nvSpPr>
          <p:cNvPr id="12" name="Freq Delivery">
            <a:extLst>
              <a:ext uri="{FF2B5EF4-FFF2-40B4-BE49-F238E27FC236}">
                <a16:creationId xmlns:a16="http://schemas.microsoft.com/office/drawing/2014/main" id="{0950925C-13CC-F8F8-547C-028D7143F78A}"/>
              </a:ext>
            </a:extLst>
          </p:cNvPr>
          <p:cNvSpPr txBox="1"/>
          <p:nvPr/>
        </p:nvSpPr>
        <p:spPr>
          <a:xfrm>
            <a:off x="909176" y="4179372"/>
            <a:ext cx="1941828" cy="1200329"/>
          </a:xfrm>
          <a:prstGeom prst="rect">
            <a:avLst/>
          </a:prstGeom>
          <a:noFill/>
        </p:spPr>
        <p:txBody>
          <a:bodyPr wrap="square" rtlCol="0">
            <a:spAutoFit/>
          </a:bodyPr>
          <a:lstStyle/>
          <a:p>
            <a:pPr algn="ctr"/>
            <a:r>
              <a:rPr lang="en-GB" b="1" dirty="0">
                <a:highlight>
                  <a:srgbClr val="FFFF00"/>
                </a:highlight>
                <a:hlinkClick r:id="rId3"/>
              </a:rPr>
              <a:t>Frequent Feature Delivery,</a:t>
            </a:r>
          </a:p>
          <a:p>
            <a:pPr algn="ctr"/>
            <a:r>
              <a:rPr lang="en-GB" b="1" dirty="0">
                <a:highlight>
                  <a:srgbClr val="FFFF00"/>
                </a:highlight>
                <a:hlinkClick r:id="rId3"/>
              </a:rPr>
              <a:t>Feedback and Improvement</a:t>
            </a:r>
            <a:endParaRPr lang="en-US" b="1" dirty="0">
              <a:highlight>
                <a:srgbClr val="FFFF00"/>
              </a:highlight>
            </a:endParaRPr>
          </a:p>
        </p:txBody>
      </p:sp>
      <p:sp>
        <p:nvSpPr>
          <p:cNvPr id="15" name="CICD">
            <a:extLst>
              <a:ext uri="{FF2B5EF4-FFF2-40B4-BE49-F238E27FC236}">
                <a16:creationId xmlns:a16="http://schemas.microsoft.com/office/drawing/2014/main" id="{B7BAA125-D9B0-E4B3-E200-C76332B0AB42}"/>
              </a:ext>
            </a:extLst>
          </p:cNvPr>
          <p:cNvSpPr txBox="1"/>
          <p:nvPr/>
        </p:nvSpPr>
        <p:spPr>
          <a:xfrm>
            <a:off x="2500000" y="5564223"/>
            <a:ext cx="2376799" cy="646331"/>
          </a:xfrm>
          <a:prstGeom prst="rect">
            <a:avLst/>
          </a:prstGeom>
          <a:noFill/>
        </p:spPr>
        <p:txBody>
          <a:bodyPr wrap="square" rtlCol="0">
            <a:spAutoFit/>
          </a:bodyPr>
          <a:lstStyle/>
          <a:p>
            <a:pPr algn="just"/>
            <a:r>
              <a:rPr lang="en-GB" b="1" dirty="0"/>
              <a:t>CICD Pipeline Set Up using               &amp;            </a:t>
            </a:r>
            <a:endParaRPr lang="en-US" b="1" dirty="0"/>
          </a:p>
        </p:txBody>
      </p:sp>
      <p:sp>
        <p:nvSpPr>
          <p:cNvPr id="16" name="Vercel">
            <a:extLst>
              <a:ext uri="{FF2B5EF4-FFF2-40B4-BE49-F238E27FC236}">
                <a16:creationId xmlns:a16="http://schemas.microsoft.com/office/drawing/2014/main" id="{C516224A-8CE3-1339-268D-EF756F39C1FD}"/>
              </a:ext>
            </a:extLst>
          </p:cNvPr>
          <p:cNvSpPr txBox="1"/>
          <p:nvPr/>
        </p:nvSpPr>
        <p:spPr>
          <a:xfrm>
            <a:off x="4007394" y="5843380"/>
            <a:ext cx="778964" cy="369332"/>
          </a:xfrm>
          <a:prstGeom prst="rect">
            <a:avLst/>
          </a:prstGeom>
          <a:noFill/>
        </p:spPr>
        <p:txBody>
          <a:bodyPr wrap="square" rtlCol="0">
            <a:spAutoFit/>
          </a:bodyPr>
          <a:lstStyle/>
          <a:p>
            <a:pPr algn="ctr"/>
            <a:r>
              <a:rPr lang="en-GB" b="1" dirty="0" err="1">
                <a:highlight>
                  <a:srgbClr val="FFFF00"/>
                </a:highlight>
                <a:hlinkClick r:id="rId4"/>
              </a:rPr>
              <a:t>Vercel</a:t>
            </a:r>
            <a:endParaRPr lang="en-US" b="1" dirty="0">
              <a:highlight>
                <a:srgbClr val="FFFF00"/>
              </a:highlight>
            </a:endParaRPr>
          </a:p>
        </p:txBody>
      </p:sp>
      <p:sp>
        <p:nvSpPr>
          <p:cNvPr id="17" name="GitHub">
            <a:extLst>
              <a:ext uri="{FF2B5EF4-FFF2-40B4-BE49-F238E27FC236}">
                <a16:creationId xmlns:a16="http://schemas.microsoft.com/office/drawing/2014/main" id="{DA398DD4-04F7-FAF5-CB14-4F6DC86AA4DF}"/>
              </a:ext>
            </a:extLst>
          </p:cNvPr>
          <p:cNvSpPr txBox="1"/>
          <p:nvPr/>
        </p:nvSpPr>
        <p:spPr>
          <a:xfrm>
            <a:off x="3051183" y="5841222"/>
            <a:ext cx="865770" cy="369332"/>
          </a:xfrm>
          <a:prstGeom prst="rect">
            <a:avLst/>
          </a:prstGeom>
          <a:noFill/>
        </p:spPr>
        <p:txBody>
          <a:bodyPr wrap="square" rtlCol="0">
            <a:spAutoFit/>
          </a:bodyPr>
          <a:lstStyle/>
          <a:p>
            <a:pPr algn="ctr"/>
            <a:r>
              <a:rPr lang="en-GB" b="1" dirty="0">
                <a:highlight>
                  <a:srgbClr val="FFFF00"/>
                </a:highlight>
                <a:hlinkClick r:id="rId5"/>
              </a:rPr>
              <a:t>GitHub</a:t>
            </a:r>
            <a:endParaRPr lang="en-US" b="1" dirty="0">
              <a:highlight>
                <a:srgbClr val="FFFF00"/>
              </a:highlight>
            </a:endParaRPr>
          </a:p>
        </p:txBody>
      </p:sp>
      <p:sp>
        <p:nvSpPr>
          <p:cNvPr id="31" name="PopupBg" hidden="1">
            <a:extLst>
              <a:ext uri="{FF2B5EF4-FFF2-40B4-BE49-F238E27FC236}">
                <a16:creationId xmlns:a16="http://schemas.microsoft.com/office/drawing/2014/main" id="{CD84B781-F1DB-60F2-28A4-8CAF0AEA1A7B}"/>
              </a:ext>
            </a:extLst>
          </p:cNvPr>
          <p:cNvSpPr/>
          <p:nvPr/>
        </p:nvSpPr>
        <p:spPr>
          <a:xfrm>
            <a:off x="0" y="0"/>
            <a:ext cx="9144000" cy="6858000"/>
          </a:xfrm>
          <a:prstGeom prst="rect">
            <a:avLst/>
          </a:prstGeom>
          <a:solidFill>
            <a:srgbClr val="FFFFFF">
              <a:alpha val="8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Image Iterative Dev" hidden="1">
            <a:extLst>
              <a:ext uri="{FF2B5EF4-FFF2-40B4-BE49-F238E27FC236}">
                <a16:creationId xmlns:a16="http://schemas.microsoft.com/office/drawing/2014/main" id="{D5BCD414-6C1C-8D78-1542-485B93A16C1B}"/>
              </a:ext>
            </a:extLst>
          </p:cNvPr>
          <p:cNvPicPr>
            <a:picLocks noChangeAspect="1"/>
          </p:cNvPicPr>
          <p:nvPr/>
        </p:nvPicPr>
        <p:blipFill>
          <a:blip r:embed="rId6"/>
          <a:stretch>
            <a:fillRect/>
          </a:stretch>
        </p:blipFill>
        <p:spPr>
          <a:xfrm>
            <a:off x="421480" y="987444"/>
            <a:ext cx="8315325" cy="4714200"/>
          </a:xfrm>
          <a:prstGeom prst="rect">
            <a:avLst/>
          </a:prstGeom>
        </p:spPr>
      </p:pic>
    </p:spTree>
    <p:extLst>
      <p:ext uri="{BB962C8B-B14F-4D97-AF65-F5344CB8AC3E}">
        <p14:creationId xmlns:p14="http://schemas.microsoft.com/office/powerpoint/2010/main" val="11608862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1"/>
                  </p:tgtEl>
                </p:cond>
              </p:nextCondLst>
            </p:seq>
            <p:seq concurrent="1" nextAc="seek">
              <p:cTn id="13" restart="whenNotActive" fill="hold" evtFilter="cancelBubble" nodeType="interactiveSeq">
                <p:stCondLst>
                  <p:cond evt="onClick" delay="0">
                    <p:tgtEl>
                      <p:spTgt spid="31"/>
                    </p:tgtEl>
                  </p:cond>
                </p:stCondLst>
                <p:endSync evt="end" delay="0">
                  <p:rtn val="all"/>
                </p:endSync>
                <p:childTnLst>
                  <p:par>
                    <p:cTn id="14" fill="hold">
                      <p:stCondLst>
                        <p:cond delay="0"/>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33"/>
                                        </p:tgtEl>
                                        <p:attrNameLst>
                                          <p:attrName>ppt_x</p:attrName>
                                        </p:attrNameLst>
                                      </p:cBhvr>
                                      <p:tavLst>
                                        <p:tav tm="0">
                                          <p:val>
                                            <p:strVal val="ppt_x"/>
                                          </p:val>
                                        </p:tav>
                                        <p:tav tm="100000">
                                          <p:val>
                                            <p:strVal val="ppt_x"/>
                                          </p:val>
                                        </p:tav>
                                      </p:tavLst>
                                    </p:anim>
                                    <p:anim calcmode="lin" valueType="num">
                                      <p:cBhvr additive="base">
                                        <p:cTn id="18" dur="500"/>
                                        <p:tgtEl>
                                          <p:spTgt spid="33"/>
                                        </p:tgtEl>
                                        <p:attrNameLst>
                                          <p:attrName>ppt_y</p:attrName>
                                        </p:attrNameLst>
                                      </p:cBhvr>
                                      <p:tavLst>
                                        <p:tav tm="0">
                                          <p:val>
                                            <p:strVal val="ppt_y"/>
                                          </p:val>
                                        </p:tav>
                                        <p:tav tm="100000">
                                          <p:val>
                                            <p:strVal val="0-ppt_h/2"/>
                                          </p:val>
                                        </p:tav>
                                      </p:tavLst>
                                    </p:anim>
                                    <p:set>
                                      <p:cBhvr>
                                        <p:cTn id="19" dur="1" fill="hold">
                                          <p:stCondLst>
                                            <p:cond delay="499"/>
                                          </p:stCondLst>
                                        </p:cTn>
                                        <p:tgtEl>
                                          <p:spTgt spid="33"/>
                                        </p:tgtEl>
                                        <p:attrNameLst>
                                          <p:attrName>style.visibility</p:attrName>
                                        </p:attrNameLst>
                                      </p:cBhvr>
                                      <p:to>
                                        <p:strVal val="hidden"/>
                                      </p:to>
                                    </p:set>
                                  </p:childTnLst>
                                </p:cTn>
                              </p:par>
                            </p:childTnLst>
                          </p:cTn>
                        </p:par>
                        <p:par>
                          <p:cTn id="20" fill="hold">
                            <p:stCondLst>
                              <p:cond delay="500"/>
                            </p:stCondLst>
                            <p:childTnLst>
                              <p:par>
                                <p:cTn id="21" presetID="2" presetClass="exit" presetSubtype="1" fill="hold" grpId="1" nodeType="afterEffect">
                                  <p:stCondLst>
                                    <p:cond delay="0"/>
                                  </p:stCondLst>
                                  <p:childTnLst>
                                    <p:anim calcmode="lin" valueType="num">
                                      <p:cBhvr additive="base">
                                        <p:cTn id="22" dur="500"/>
                                        <p:tgtEl>
                                          <p:spTgt spid="31"/>
                                        </p:tgtEl>
                                        <p:attrNameLst>
                                          <p:attrName>ppt_x</p:attrName>
                                        </p:attrNameLst>
                                      </p:cBhvr>
                                      <p:tavLst>
                                        <p:tav tm="0">
                                          <p:val>
                                            <p:strVal val="ppt_x"/>
                                          </p:val>
                                        </p:tav>
                                        <p:tav tm="100000">
                                          <p:val>
                                            <p:strVal val="ppt_x"/>
                                          </p:val>
                                        </p:tav>
                                      </p:tavLst>
                                    </p:anim>
                                    <p:anim calcmode="lin" valueType="num">
                                      <p:cBhvr additive="base">
                                        <p:cTn id="23" dur="500"/>
                                        <p:tgtEl>
                                          <p:spTgt spid="31"/>
                                        </p:tgtEl>
                                        <p:attrNameLst>
                                          <p:attrName>ppt_y</p:attrName>
                                        </p:attrNameLst>
                                      </p:cBhvr>
                                      <p:tavLst>
                                        <p:tav tm="0">
                                          <p:val>
                                            <p:strVal val="ppt_y"/>
                                          </p:val>
                                        </p:tav>
                                        <p:tav tm="100000">
                                          <p:val>
                                            <p:strVal val="0-ppt_h/2"/>
                                          </p:val>
                                        </p:tav>
                                      </p:tavLst>
                                    </p:anim>
                                    <p:set>
                                      <p:cBhvr>
                                        <p:cTn id="24"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1" grpId="0" animBg="1"/>
      <p:bldP spid="3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Background</a:t>
            </a:r>
            <a:endParaRPr lang="en-US" dirty="0"/>
          </a:p>
        </p:txBody>
      </p:sp>
      <p:sp>
        <p:nvSpPr>
          <p:cNvPr id="4" name="Text Placeholder 3">
            <a:extLst>
              <a:ext uri="{FF2B5EF4-FFF2-40B4-BE49-F238E27FC236}">
                <a16:creationId xmlns:a16="http://schemas.microsoft.com/office/drawing/2014/main" id="{6B0E4EE9-307B-54C2-BF38-CA0E1073E20F}"/>
              </a:ext>
            </a:extLst>
          </p:cNvPr>
          <p:cNvSpPr>
            <a:spLocks noGrp="1"/>
          </p:cNvSpPr>
          <p:nvPr>
            <p:ph type="body" sz="quarter" idx="10"/>
          </p:nvPr>
        </p:nvSpPr>
        <p:spPr>
          <a:xfrm>
            <a:off x="821531" y="2085281"/>
            <a:ext cx="7500938" cy="2687438"/>
          </a:xfrm>
        </p:spPr>
        <p:txBody>
          <a:bodyPr/>
          <a:lstStyle/>
          <a:p>
            <a:pPr marL="457200" indent="-457200" algn="just">
              <a:lnSpc>
                <a:spcPct val="150000"/>
              </a:lnSpc>
              <a:buFont typeface="Wingdings" panose="05000000000000000000" pitchFamily="2" charset="2"/>
              <a:buChar char="§"/>
            </a:pPr>
            <a:r>
              <a:rPr lang="en-IE" sz="2600" b="0" dirty="0"/>
              <a:t>Carbon emissions &amp; </a:t>
            </a:r>
            <a:r>
              <a:rPr lang="en-IE" sz="2600" dirty="0">
                <a:solidFill>
                  <a:srgbClr val="0E73B9"/>
                </a:solidFill>
              </a:rPr>
              <a:t>climate change.</a:t>
            </a:r>
          </a:p>
          <a:p>
            <a:pPr marL="457200" indent="-457200" algn="just">
              <a:lnSpc>
                <a:spcPct val="150000"/>
              </a:lnSpc>
              <a:buFont typeface="Wingdings" panose="05000000000000000000" pitchFamily="2" charset="2"/>
              <a:buChar char="§"/>
            </a:pPr>
            <a:r>
              <a:rPr lang="en-IE" sz="2600" b="0" dirty="0"/>
              <a:t>Role of </a:t>
            </a:r>
            <a:r>
              <a:rPr lang="en-IE" sz="2600" dirty="0">
                <a:solidFill>
                  <a:srgbClr val="0E73B9"/>
                </a:solidFill>
              </a:rPr>
              <a:t>forests </a:t>
            </a:r>
            <a:r>
              <a:rPr lang="en-IE" sz="2600" dirty="0">
                <a:solidFill>
                  <a:schemeClr val="accent2"/>
                </a:solidFill>
              </a:rPr>
              <a:t>as carbon sinks</a:t>
            </a:r>
            <a:r>
              <a:rPr lang="en-IE" sz="2600" b="0" dirty="0"/>
              <a:t>.</a:t>
            </a:r>
          </a:p>
          <a:p>
            <a:pPr marL="457200" indent="-457200" algn="just">
              <a:lnSpc>
                <a:spcPct val="150000"/>
              </a:lnSpc>
              <a:buFont typeface="Wingdings" panose="05000000000000000000" pitchFamily="2" charset="2"/>
              <a:buChar char="§"/>
            </a:pPr>
            <a:r>
              <a:rPr lang="en-IE" sz="2600" dirty="0">
                <a:solidFill>
                  <a:schemeClr val="tx2"/>
                </a:solidFill>
              </a:rPr>
              <a:t>Teaching </a:t>
            </a:r>
            <a:r>
              <a:rPr lang="en-IE" sz="2600" b="0" dirty="0"/>
              <a:t>about </a:t>
            </a:r>
            <a:r>
              <a:rPr lang="en-IE" sz="2600" dirty="0">
                <a:solidFill>
                  <a:schemeClr val="tx2"/>
                </a:solidFill>
              </a:rPr>
              <a:t>challenges</a:t>
            </a:r>
            <a:r>
              <a:rPr lang="en-IE" sz="2600" b="0" dirty="0"/>
              <a:t> associated with staying climate aware while ensuring </a:t>
            </a:r>
            <a:r>
              <a:rPr lang="en-IE" sz="2600" dirty="0">
                <a:solidFill>
                  <a:schemeClr val="tx2"/>
                </a:solidFill>
              </a:rPr>
              <a:t>economic viability</a:t>
            </a:r>
            <a:r>
              <a:rPr lang="en-IE" sz="2600" b="0" dirty="0"/>
              <a:t>.</a:t>
            </a:r>
          </a:p>
          <a:p>
            <a:endParaRPr lang="en-US" sz="2600" b="0" dirty="0"/>
          </a:p>
        </p:txBody>
      </p:sp>
      <p:sp>
        <p:nvSpPr>
          <p:cNvPr id="2" name="Text Placeholder 3">
            <a:extLst>
              <a:ext uri="{FF2B5EF4-FFF2-40B4-BE49-F238E27FC236}">
                <a16:creationId xmlns:a16="http://schemas.microsoft.com/office/drawing/2014/main" id="{F8E08331-39A1-F672-7113-4AEEC0370E53}"/>
              </a:ext>
            </a:extLst>
          </p:cNvPr>
          <p:cNvSpPr>
            <a:spLocks noGrp="1"/>
          </p:cNvSpPr>
          <p:nvPr>
            <p:ph type="body" sz="quarter" idx="11"/>
          </p:nvPr>
        </p:nvSpPr>
        <p:spPr>
          <a:xfrm>
            <a:off x="828675" y="1202400"/>
            <a:ext cx="7500938" cy="255447"/>
          </a:xfrm>
        </p:spPr>
        <p:txBody>
          <a:bodyPr/>
          <a:lstStyle/>
          <a:p>
            <a:r>
              <a:rPr lang="en-IE" sz="2000" b="1" dirty="0">
                <a:solidFill>
                  <a:schemeClr val="accent6">
                    <a:lumMod val="75000"/>
                  </a:schemeClr>
                </a:solidFill>
              </a:rPr>
              <a:t>AREA OF INTEREST</a:t>
            </a:r>
          </a:p>
        </p:txBody>
      </p:sp>
    </p:spTree>
    <p:extLst>
      <p:ext uri="{BB962C8B-B14F-4D97-AF65-F5344CB8AC3E}">
        <p14:creationId xmlns:p14="http://schemas.microsoft.com/office/powerpoint/2010/main" val="378651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9865-9250-5E97-284E-4DBE924B5E4C}"/>
              </a:ext>
            </a:extLst>
          </p:cNvPr>
          <p:cNvSpPr>
            <a:spLocks noGrp="1"/>
          </p:cNvSpPr>
          <p:nvPr>
            <p:ph type="title"/>
          </p:nvPr>
        </p:nvSpPr>
        <p:spPr/>
        <p:txBody>
          <a:bodyPr/>
          <a:lstStyle/>
          <a:p>
            <a:r>
              <a:rPr lang="en-IE" dirty="0"/>
              <a:t>Design</a:t>
            </a:r>
            <a:endParaRPr lang="en-US" dirty="0"/>
          </a:p>
        </p:txBody>
      </p:sp>
      <p:sp>
        <p:nvSpPr>
          <p:cNvPr id="4" name="Text Placeholder 3">
            <a:extLst>
              <a:ext uri="{FF2B5EF4-FFF2-40B4-BE49-F238E27FC236}">
                <a16:creationId xmlns:a16="http://schemas.microsoft.com/office/drawing/2014/main" id="{C7EE115B-E9E2-13E8-5472-8FC48428187E}"/>
              </a:ext>
            </a:extLst>
          </p:cNvPr>
          <p:cNvSpPr>
            <a:spLocks noGrp="1"/>
          </p:cNvSpPr>
          <p:nvPr>
            <p:ph type="body" sz="quarter" idx="11"/>
          </p:nvPr>
        </p:nvSpPr>
        <p:spPr/>
        <p:txBody>
          <a:bodyPr/>
          <a:lstStyle/>
          <a:p>
            <a:r>
              <a:rPr lang="en-GB" sz="1800" b="1" dirty="0"/>
              <a:t>SOME PROJECT-SPECIFIC CHALLENGES</a:t>
            </a:r>
            <a:endParaRPr lang="en-US" sz="1800" b="1" dirty="0"/>
          </a:p>
        </p:txBody>
      </p:sp>
      <p:grpSp>
        <p:nvGrpSpPr>
          <p:cNvPr id="11" name="Group 10">
            <a:extLst>
              <a:ext uri="{FF2B5EF4-FFF2-40B4-BE49-F238E27FC236}">
                <a16:creationId xmlns:a16="http://schemas.microsoft.com/office/drawing/2014/main" id="{DF9707B5-C5FF-EE78-8578-6460558E658F}"/>
              </a:ext>
            </a:extLst>
          </p:cNvPr>
          <p:cNvGrpSpPr/>
          <p:nvPr/>
        </p:nvGrpSpPr>
        <p:grpSpPr>
          <a:xfrm>
            <a:off x="170867" y="1528013"/>
            <a:ext cx="8790161" cy="1754326"/>
            <a:chOff x="176919" y="1392867"/>
            <a:chExt cx="8790161" cy="1754326"/>
          </a:xfrm>
        </p:grpSpPr>
        <p:sp>
          <p:nvSpPr>
            <p:cNvPr id="5" name="TextBox 4">
              <a:extLst>
                <a:ext uri="{FF2B5EF4-FFF2-40B4-BE49-F238E27FC236}">
                  <a16:creationId xmlns:a16="http://schemas.microsoft.com/office/drawing/2014/main" id="{8BA315F2-AF28-F9C4-FF3C-90934EEA8E6A}"/>
                </a:ext>
              </a:extLst>
            </p:cNvPr>
            <p:cNvSpPr txBox="1"/>
            <p:nvPr/>
          </p:nvSpPr>
          <p:spPr>
            <a:xfrm>
              <a:off x="176919" y="1392867"/>
              <a:ext cx="2527369" cy="1477328"/>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Precision issues when working with astronomically large numbers. </a:t>
              </a:r>
            </a:p>
            <a:p>
              <a:pPr algn="just"/>
              <a:r>
                <a:rPr lang="en-GB" b="1" dirty="0">
                  <a:solidFill>
                    <a:srgbClr val="00B050"/>
                  </a:solidFill>
                </a:rPr>
                <a:t>SOLUTION: </a:t>
              </a:r>
              <a:r>
                <a:rPr lang="en-GB" b="1" dirty="0"/>
                <a:t> </a:t>
              </a:r>
              <a:r>
                <a:rPr lang="en-GB" dirty="0"/>
                <a:t>Big.js library.</a:t>
              </a:r>
            </a:p>
          </p:txBody>
        </p:sp>
        <p:sp>
          <p:nvSpPr>
            <p:cNvPr id="6" name="TextBox 5">
              <a:extLst>
                <a:ext uri="{FF2B5EF4-FFF2-40B4-BE49-F238E27FC236}">
                  <a16:creationId xmlns:a16="http://schemas.microsoft.com/office/drawing/2014/main" id="{7BF3926E-19FA-BD9E-404A-7C8F4ACC3F7A}"/>
                </a:ext>
              </a:extLst>
            </p:cNvPr>
            <p:cNvSpPr txBox="1"/>
            <p:nvPr/>
          </p:nvSpPr>
          <p:spPr>
            <a:xfrm>
              <a:off x="2974332" y="1392867"/>
              <a:ext cx="2527369" cy="1754326"/>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Integrating D3.js v7 with </a:t>
              </a:r>
              <a:r>
                <a:rPr lang="en-GB" dirty="0" err="1"/>
                <a:t>NextJS</a:t>
              </a:r>
              <a:r>
                <a:rPr lang="en-GB" dirty="0"/>
                <a:t> technologies.</a:t>
              </a:r>
            </a:p>
            <a:p>
              <a:pPr algn="just"/>
              <a:r>
                <a:rPr lang="en-GB" b="1" dirty="0">
                  <a:solidFill>
                    <a:srgbClr val="00B050"/>
                  </a:solidFill>
                </a:rPr>
                <a:t>SOLUTION: </a:t>
              </a:r>
              <a:r>
                <a:rPr lang="en-GB" b="1" dirty="0"/>
                <a:t> </a:t>
              </a:r>
              <a:r>
                <a:rPr lang="en-GB" dirty="0"/>
                <a:t>Research + documentation + trial an error.</a:t>
              </a:r>
            </a:p>
          </p:txBody>
        </p:sp>
        <p:sp>
          <p:nvSpPr>
            <p:cNvPr id="7" name="TextBox 6">
              <a:extLst>
                <a:ext uri="{FF2B5EF4-FFF2-40B4-BE49-F238E27FC236}">
                  <a16:creationId xmlns:a16="http://schemas.microsoft.com/office/drawing/2014/main" id="{BFF562AF-C2F2-E31B-48F2-75ED986AF88D}"/>
                </a:ext>
              </a:extLst>
            </p:cNvPr>
            <p:cNvSpPr txBox="1"/>
            <p:nvPr/>
          </p:nvSpPr>
          <p:spPr>
            <a:xfrm>
              <a:off x="5771745" y="1392867"/>
              <a:ext cx="3195335" cy="1754326"/>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Rigidity of software. Difficult to change.</a:t>
              </a:r>
            </a:p>
            <a:p>
              <a:pPr algn="just"/>
              <a:r>
                <a:rPr lang="en-GB" b="1" dirty="0">
                  <a:solidFill>
                    <a:srgbClr val="00B050"/>
                  </a:solidFill>
                </a:rPr>
                <a:t>SOLUTION: </a:t>
              </a:r>
              <a:r>
                <a:rPr lang="en-GB" b="1" dirty="0"/>
                <a:t> </a:t>
              </a:r>
              <a:r>
                <a:rPr lang="en-GB" dirty="0"/>
                <a:t>Move key variables to a separate environment file. Enforce Model View Controller design pattern.</a:t>
              </a:r>
            </a:p>
          </p:txBody>
        </p:sp>
      </p:grpSp>
      <p:grpSp>
        <p:nvGrpSpPr>
          <p:cNvPr id="3" name="Group 2">
            <a:extLst>
              <a:ext uri="{FF2B5EF4-FFF2-40B4-BE49-F238E27FC236}">
                <a16:creationId xmlns:a16="http://schemas.microsoft.com/office/drawing/2014/main" id="{51C3CD6C-E1BD-FACA-CDBF-811E4EABEB7B}"/>
              </a:ext>
            </a:extLst>
          </p:cNvPr>
          <p:cNvGrpSpPr/>
          <p:nvPr/>
        </p:nvGrpSpPr>
        <p:grpSpPr>
          <a:xfrm>
            <a:off x="158762" y="3561818"/>
            <a:ext cx="8802266" cy="2585324"/>
            <a:chOff x="164814" y="3210936"/>
            <a:chExt cx="8802266" cy="2585324"/>
          </a:xfrm>
        </p:grpSpPr>
        <p:sp>
          <p:nvSpPr>
            <p:cNvPr id="8" name="TextBox 7">
              <a:extLst>
                <a:ext uri="{FF2B5EF4-FFF2-40B4-BE49-F238E27FC236}">
                  <a16:creationId xmlns:a16="http://schemas.microsoft.com/office/drawing/2014/main" id="{A4264836-020D-086C-2E9E-2F2F9E6D08F4}"/>
                </a:ext>
              </a:extLst>
            </p:cNvPr>
            <p:cNvSpPr txBox="1"/>
            <p:nvPr/>
          </p:nvSpPr>
          <p:spPr>
            <a:xfrm>
              <a:off x="164814" y="3210937"/>
              <a:ext cx="2527369" cy="2585323"/>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Getting the carbon cycle to keep CO2 concentration levels in balance.</a:t>
              </a:r>
            </a:p>
            <a:p>
              <a:pPr algn="just"/>
              <a:r>
                <a:rPr lang="en-GB" b="1" dirty="0">
                  <a:solidFill>
                    <a:srgbClr val="00B050"/>
                  </a:solidFill>
                </a:rPr>
                <a:t>SOLUTION: </a:t>
              </a:r>
              <a:r>
                <a:rPr lang="en-GB" b="1" dirty="0"/>
                <a:t> </a:t>
              </a:r>
              <a:r>
                <a:rPr lang="en-GB" dirty="0"/>
                <a:t>Consult co-supervisor. Research to arrive at real world numbers and maintaining ratios.</a:t>
              </a:r>
            </a:p>
          </p:txBody>
        </p:sp>
        <p:sp>
          <p:nvSpPr>
            <p:cNvPr id="9" name="TextBox 8">
              <a:extLst>
                <a:ext uri="{FF2B5EF4-FFF2-40B4-BE49-F238E27FC236}">
                  <a16:creationId xmlns:a16="http://schemas.microsoft.com/office/drawing/2014/main" id="{C6C57CF9-011C-ABCE-B285-8623AFA8AF78}"/>
                </a:ext>
              </a:extLst>
            </p:cNvPr>
            <p:cNvSpPr txBox="1"/>
            <p:nvPr/>
          </p:nvSpPr>
          <p:spPr>
            <a:xfrm>
              <a:off x="2974332" y="3210936"/>
              <a:ext cx="2527369" cy="2585323"/>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Global values must be influenced by absorption and release from only 36 trees.</a:t>
              </a:r>
            </a:p>
            <a:p>
              <a:pPr algn="just"/>
              <a:r>
                <a:rPr lang="en-GB" b="1" dirty="0">
                  <a:solidFill>
                    <a:srgbClr val="00B050"/>
                  </a:solidFill>
                </a:rPr>
                <a:t>SOLUTION: </a:t>
              </a:r>
              <a:r>
                <a:rPr lang="en-GB" b="1" dirty="0"/>
                <a:t> </a:t>
              </a:r>
              <a:r>
                <a:rPr lang="en-GB" dirty="0"/>
                <a:t>Scale carbon absorbed and released by a fixed factor. Find right value through trial and error.</a:t>
              </a:r>
            </a:p>
          </p:txBody>
        </p:sp>
        <p:sp>
          <p:nvSpPr>
            <p:cNvPr id="10" name="TextBox 9">
              <a:extLst>
                <a:ext uri="{FF2B5EF4-FFF2-40B4-BE49-F238E27FC236}">
                  <a16:creationId xmlns:a16="http://schemas.microsoft.com/office/drawing/2014/main" id="{509F6AD4-E8AC-8970-5BF4-BB2673EA3C1F}"/>
                </a:ext>
              </a:extLst>
            </p:cNvPr>
            <p:cNvSpPr txBox="1"/>
            <p:nvPr/>
          </p:nvSpPr>
          <p:spPr>
            <a:xfrm>
              <a:off x="5771745" y="3210937"/>
              <a:ext cx="3195335" cy="2308324"/>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Difficult to keep track of all model rules and design choices.</a:t>
              </a:r>
            </a:p>
            <a:p>
              <a:pPr algn="just"/>
              <a:r>
                <a:rPr lang="en-GB" b="1" dirty="0">
                  <a:solidFill>
                    <a:srgbClr val="00B050"/>
                  </a:solidFill>
                </a:rPr>
                <a:t>SOLUTION: </a:t>
              </a:r>
              <a:r>
                <a:rPr lang="en-GB" b="1" dirty="0"/>
                <a:t> </a:t>
              </a:r>
              <a:r>
                <a:rPr lang="en-GB" dirty="0"/>
                <a:t>Organize documentation corresponding to each interconnected component in graph format. I used </a:t>
              </a:r>
              <a:r>
                <a:rPr lang="en-GB" dirty="0">
                  <a:highlight>
                    <a:srgbClr val="FFFF00"/>
                  </a:highlight>
                </a:rPr>
                <a:t>Obsidian</a:t>
              </a:r>
              <a:r>
                <a:rPr lang="en-GB" dirty="0"/>
                <a:t> to do this.</a:t>
              </a:r>
            </a:p>
          </p:txBody>
        </p:sp>
      </p:grpSp>
    </p:spTree>
    <p:extLst>
      <p:ext uri="{BB962C8B-B14F-4D97-AF65-F5344CB8AC3E}">
        <p14:creationId xmlns:p14="http://schemas.microsoft.com/office/powerpoint/2010/main" val="1751146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8412-942D-AC3C-40C4-BBE5E8919D99}"/>
              </a:ext>
            </a:extLst>
          </p:cNvPr>
          <p:cNvSpPr>
            <a:spLocks noGrp="1"/>
          </p:cNvSpPr>
          <p:nvPr>
            <p:ph type="title"/>
          </p:nvPr>
        </p:nvSpPr>
        <p:spPr>
          <a:xfrm>
            <a:off x="821526" y="2487136"/>
            <a:ext cx="7500939" cy="561600"/>
          </a:xfrm>
        </p:spPr>
        <p:txBody>
          <a:bodyPr/>
          <a:lstStyle/>
          <a:p>
            <a:pPr algn="ctr"/>
            <a:r>
              <a:rPr lang="en-IE" dirty="0"/>
              <a:t>Demo</a:t>
            </a:r>
          </a:p>
        </p:txBody>
      </p:sp>
      <p:sp>
        <p:nvSpPr>
          <p:cNvPr id="8" name="TextBox 7">
            <a:extLst>
              <a:ext uri="{FF2B5EF4-FFF2-40B4-BE49-F238E27FC236}">
                <a16:creationId xmlns:a16="http://schemas.microsoft.com/office/drawing/2014/main" id="{3E369DED-044D-F87F-7400-7ABA9FC58AE4}"/>
              </a:ext>
            </a:extLst>
          </p:cNvPr>
          <p:cNvSpPr txBox="1"/>
          <p:nvPr/>
        </p:nvSpPr>
        <p:spPr>
          <a:xfrm>
            <a:off x="1775292" y="3059668"/>
            <a:ext cx="5593405" cy="369332"/>
          </a:xfrm>
          <a:prstGeom prst="rect">
            <a:avLst/>
          </a:prstGeom>
          <a:noFill/>
        </p:spPr>
        <p:txBody>
          <a:bodyPr wrap="square">
            <a:spAutoFit/>
          </a:bodyPr>
          <a:lstStyle/>
          <a:p>
            <a:pPr algn="ctr"/>
            <a:r>
              <a:rPr lang="en-US" dirty="0">
                <a:solidFill>
                  <a:schemeClr val="tx2"/>
                </a:solidFill>
                <a:hlinkClick r:id="rId2">
                  <a:extLst>
                    <a:ext uri="{A12FA001-AC4F-418D-AE19-62706E023703}">
                      <ahyp:hlinkClr xmlns:ahyp="http://schemas.microsoft.com/office/drawing/2018/hyperlinkcolor" val="tx"/>
                    </a:ext>
                  </a:extLst>
                </a:hlinkClick>
              </a:rPr>
              <a:t>https://microworld-dissertation-tcd.vercel.app/</a:t>
            </a:r>
            <a:r>
              <a:rPr lang="en-US" dirty="0">
                <a:solidFill>
                  <a:schemeClr val="tx2"/>
                </a:solidFill>
              </a:rPr>
              <a:t> </a:t>
            </a:r>
          </a:p>
        </p:txBody>
      </p:sp>
    </p:spTree>
    <p:extLst>
      <p:ext uri="{BB962C8B-B14F-4D97-AF65-F5344CB8AC3E}">
        <p14:creationId xmlns:p14="http://schemas.microsoft.com/office/powerpoint/2010/main" val="1512085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utton Questionnaire">
            <a:extLst>
              <a:ext uri="{FF2B5EF4-FFF2-40B4-BE49-F238E27FC236}">
                <a16:creationId xmlns:a16="http://schemas.microsoft.com/office/drawing/2014/main" id="{4627118F-FCF6-A3D8-B764-4C2F88FA5D59}"/>
              </a:ext>
            </a:extLst>
          </p:cNvPr>
          <p:cNvSpPr txBox="1"/>
          <p:nvPr/>
        </p:nvSpPr>
        <p:spPr>
          <a:xfrm>
            <a:off x="1186774" y="5111886"/>
            <a:ext cx="1517515" cy="369332"/>
          </a:xfrm>
          <a:prstGeom prst="rect">
            <a:avLst/>
          </a:prstGeom>
          <a:noFill/>
        </p:spPr>
        <p:txBody>
          <a:bodyPr wrap="square" rtlCol="0">
            <a:spAutoFit/>
          </a:bodyPr>
          <a:lstStyle/>
          <a:p>
            <a:pPr algn="ctr"/>
            <a:r>
              <a:rPr lang="en-IE" b="0" dirty="0">
                <a:highlight>
                  <a:srgbClr val="FFFF00"/>
                </a:highlight>
                <a:latin typeface="+mj-lt"/>
              </a:rPr>
              <a:t>Questionnaire</a:t>
            </a:r>
            <a:endParaRPr lang="en-US" dirty="0"/>
          </a:p>
        </p:txBody>
      </p:sp>
      <p:sp>
        <p:nvSpPr>
          <p:cNvPr id="2" name="Title">
            <a:extLst>
              <a:ext uri="{FF2B5EF4-FFF2-40B4-BE49-F238E27FC236}">
                <a16:creationId xmlns:a16="http://schemas.microsoft.com/office/drawing/2014/main" id="{BB7901F2-15F3-B58F-0202-9C8CEF96B03E}"/>
              </a:ext>
            </a:extLst>
          </p:cNvPr>
          <p:cNvSpPr>
            <a:spLocks noGrp="1"/>
          </p:cNvSpPr>
          <p:nvPr>
            <p:ph type="title"/>
          </p:nvPr>
        </p:nvSpPr>
        <p:spPr/>
        <p:txBody>
          <a:bodyPr/>
          <a:lstStyle/>
          <a:p>
            <a:r>
              <a:rPr lang="en-IE" dirty="0"/>
              <a:t>Evaluation Plan (</a:t>
            </a:r>
            <a:r>
              <a:rPr lang="en-IE" dirty="0" err="1"/>
              <a:t>i</a:t>
            </a:r>
            <a:r>
              <a:rPr lang="en-IE" dirty="0"/>
              <a:t>)</a:t>
            </a:r>
          </a:p>
        </p:txBody>
      </p:sp>
      <p:sp>
        <p:nvSpPr>
          <p:cNvPr id="3" name="Text Main">
            <a:extLst>
              <a:ext uri="{FF2B5EF4-FFF2-40B4-BE49-F238E27FC236}">
                <a16:creationId xmlns:a16="http://schemas.microsoft.com/office/drawing/2014/main" id="{867A0D7D-E8B0-D5E6-6213-149E8D9E4378}"/>
              </a:ext>
            </a:extLst>
          </p:cNvPr>
          <p:cNvSpPr>
            <a:spLocks noGrp="1"/>
          </p:cNvSpPr>
          <p:nvPr>
            <p:ph type="body" sz="quarter" idx="10"/>
          </p:nvPr>
        </p:nvSpPr>
        <p:spPr>
          <a:xfrm>
            <a:off x="828675" y="1305855"/>
            <a:ext cx="7500938" cy="4246290"/>
          </a:xfrm>
        </p:spPr>
        <p:txBody>
          <a:bodyPr/>
          <a:lstStyle/>
          <a:p>
            <a:r>
              <a:rPr lang="en-IE" b="0" dirty="0">
                <a:latin typeface="+mj-lt"/>
              </a:rPr>
              <a:t>The </a:t>
            </a:r>
            <a:r>
              <a:rPr lang="en-IE" b="0" dirty="0" err="1">
                <a:latin typeface="+mj-lt"/>
              </a:rPr>
              <a:t>Mycroforest</a:t>
            </a:r>
            <a:r>
              <a:rPr lang="en-IE" b="0" dirty="0">
                <a:latin typeface="+mj-lt"/>
              </a:rPr>
              <a:t> teaching tool was used for a 2 hrs session as part of a two-day workshop on Climate Change and Sustainability with (n=10) TY students on the </a:t>
            </a:r>
            <a:r>
              <a:rPr lang="en-IE" b="0" dirty="0">
                <a:latin typeface="+mj-lt"/>
                <a:hlinkClick r:id="rId2"/>
              </a:rPr>
              <a:t>TAP Bridge2College Programme</a:t>
            </a:r>
            <a:r>
              <a:rPr lang="en-IE" b="0" dirty="0">
                <a:latin typeface="+mj-lt"/>
              </a:rPr>
              <a:t>.</a:t>
            </a:r>
          </a:p>
          <a:p>
            <a:r>
              <a:rPr lang="en-IE" b="0" u="sng" dirty="0">
                <a:latin typeface="+mj-lt"/>
              </a:rPr>
              <a:t>Learning Activity:</a:t>
            </a:r>
          </a:p>
          <a:p>
            <a:pPr marL="457200" indent="-457200">
              <a:spcBef>
                <a:spcPts val="0"/>
              </a:spcBef>
              <a:buAutoNum type="arabicPeriod"/>
            </a:pPr>
            <a:r>
              <a:rPr lang="en-IE" b="0" dirty="0">
                <a:latin typeface="+mj-lt"/>
              </a:rPr>
              <a:t>Introduction (explanation by tutors and a short </a:t>
            </a:r>
            <a:r>
              <a:rPr lang="en-IE" b="0" dirty="0">
                <a:solidFill>
                  <a:schemeClr val="tx2"/>
                </a:solidFill>
                <a:latin typeface="+mj-lt"/>
                <a:hlinkClick r:id="rId3">
                  <a:extLst>
                    <a:ext uri="{A12FA001-AC4F-418D-AE19-62706E023703}">
                      <ahyp:hlinkClr xmlns:ahyp="http://schemas.microsoft.com/office/drawing/2018/hyperlinkcolor" val="tx"/>
                    </a:ext>
                  </a:extLst>
                </a:hlinkClick>
              </a:rPr>
              <a:t>video</a:t>
            </a:r>
            <a:r>
              <a:rPr lang="en-IE" b="0" dirty="0">
                <a:latin typeface="+mj-lt"/>
              </a:rPr>
              <a:t>).</a:t>
            </a:r>
          </a:p>
          <a:p>
            <a:pPr marL="457200" indent="-457200">
              <a:spcBef>
                <a:spcPts val="0"/>
              </a:spcBef>
              <a:buAutoNum type="arabicPeriod"/>
            </a:pPr>
            <a:r>
              <a:rPr lang="en-IE" b="0" dirty="0">
                <a:latin typeface="+mj-lt"/>
              </a:rPr>
              <a:t>Challenge 1 – Each team of students try to earn as much as they can from timber without worrying about CO2 emissions.</a:t>
            </a:r>
          </a:p>
          <a:p>
            <a:pPr marL="457200" indent="-457200">
              <a:spcBef>
                <a:spcPts val="0"/>
              </a:spcBef>
              <a:buAutoNum type="arabicPeriod"/>
            </a:pPr>
            <a:r>
              <a:rPr lang="en-IE" b="0" dirty="0">
                <a:latin typeface="+mj-lt"/>
              </a:rPr>
              <a:t>Discussion.</a:t>
            </a:r>
          </a:p>
          <a:p>
            <a:pPr marL="457200" indent="-457200">
              <a:spcBef>
                <a:spcPts val="0"/>
              </a:spcBef>
              <a:buAutoNum type="arabicPeriod"/>
            </a:pPr>
            <a:r>
              <a:rPr lang="en-IE" b="0" dirty="0">
                <a:latin typeface="+mj-lt"/>
              </a:rPr>
              <a:t>Challenge 2 – Each team of students try to keep atmospheric CO2 levels as low as they can and compare their new plan with the one from the previous challenge.</a:t>
            </a:r>
          </a:p>
          <a:p>
            <a:pPr marL="457200" indent="-457200">
              <a:spcBef>
                <a:spcPts val="0"/>
              </a:spcBef>
              <a:buAutoNum type="arabicPeriod"/>
            </a:pPr>
            <a:r>
              <a:rPr lang="en-IE" b="0" dirty="0">
                <a:latin typeface="+mj-lt"/>
              </a:rPr>
              <a:t>Discussion.</a:t>
            </a:r>
          </a:p>
          <a:p>
            <a:pPr marL="457200" indent="-457200">
              <a:spcBef>
                <a:spcPts val="0"/>
              </a:spcBef>
              <a:buAutoNum type="arabicPeriod"/>
            </a:pPr>
            <a:r>
              <a:rPr lang="en-IE" b="0" dirty="0">
                <a:latin typeface="+mj-lt"/>
              </a:rPr>
              <a:t>                       .</a:t>
            </a:r>
          </a:p>
        </p:txBody>
      </p:sp>
      <p:sp>
        <p:nvSpPr>
          <p:cNvPr id="5" name="PopupBg">
            <a:extLst>
              <a:ext uri="{FF2B5EF4-FFF2-40B4-BE49-F238E27FC236}">
                <a16:creationId xmlns:a16="http://schemas.microsoft.com/office/drawing/2014/main" id="{64FB7C8E-F228-6C6F-5E64-8089E4713D54}"/>
              </a:ext>
            </a:extLst>
          </p:cNvPr>
          <p:cNvSpPr/>
          <p:nvPr/>
        </p:nvSpPr>
        <p:spPr>
          <a:xfrm>
            <a:off x="0" y="0"/>
            <a:ext cx="9144000" cy="6858000"/>
          </a:xfrm>
          <a:prstGeom prst="rect">
            <a:avLst/>
          </a:prstGeom>
          <a:solidFill>
            <a:srgbClr val="FFFFFF">
              <a:alpha val="94902"/>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Questionnaire">
            <a:extLst>
              <a:ext uri="{FF2B5EF4-FFF2-40B4-BE49-F238E27FC236}">
                <a16:creationId xmlns:a16="http://schemas.microsoft.com/office/drawing/2014/main" id="{7AB06603-A5FC-519A-C715-D4F9B1117E23}"/>
              </a:ext>
            </a:extLst>
          </p:cNvPr>
          <p:cNvSpPr txBox="1">
            <a:spLocks/>
          </p:cNvSpPr>
          <p:nvPr/>
        </p:nvSpPr>
        <p:spPr>
          <a:xfrm>
            <a:off x="828675" y="1296172"/>
            <a:ext cx="7500938" cy="4265656"/>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pPr>
            <a:r>
              <a:rPr lang="en-IE" b="0" u="sng" dirty="0">
                <a:latin typeface="+mj-lt"/>
              </a:rPr>
              <a:t>Questionnaire</a:t>
            </a:r>
            <a:r>
              <a:rPr lang="en-IE" b="0" dirty="0">
                <a:latin typeface="+mj-lt"/>
              </a:rPr>
              <a:t>: The form that the students filled in, comprised 16 UIUX related questions as defined in the widely used product satisfaction questionnaire, the </a:t>
            </a:r>
            <a:r>
              <a:rPr lang="en-US" b="0" dirty="0">
                <a:solidFill>
                  <a:schemeClr val="tx2"/>
                </a:solidFill>
                <a:latin typeface="+mj-lt"/>
                <a:hlinkClick r:id="rId4">
                  <a:extLst>
                    <a:ext uri="{A12FA001-AC4F-418D-AE19-62706E023703}">
                      <ahyp:hlinkClr xmlns:ahyp="http://schemas.microsoft.com/office/drawing/2018/hyperlinkcolor" val="tx"/>
                    </a:ext>
                  </a:extLst>
                </a:hlinkClick>
              </a:rPr>
              <a:t>PSSUQ</a:t>
            </a:r>
            <a:r>
              <a:rPr lang="en-US" b="0" dirty="0">
                <a:latin typeface="+mj-lt"/>
              </a:rPr>
              <a:t>. These are Likert scale questions with 1 (min) being strongly agree and 7 (max) being strongly disagree.</a:t>
            </a:r>
          </a:p>
          <a:p>
            <a:pPr>
              <a:spcBef>
                <a:spcPts val="3000"/>
              </a:spcBef>
            </a:pPr>
            <a:r>
              <a:rPr lang="en-US" b="0" dirty="0">
                <a:latin typeface="+mj-lt"/>
              </a:rPr>
              <a:t>Additionally, 10 custom questions (6 Likert scale questions and 4 open-ended questions) regarding educational experience and attitude towards climate change was added to the questionnaire.</a:t>
            </a:r>
          </a:p>
          <a:p>
            <a:pPr>
              <a:spcBef>
                <a:spcPts val="3000"/>
              </a:spcBef>
            </a:pPr>
            <a:r>
              <a:rPr lang="en-IE" b="0" dirty="0">
                <a:latin typeface="+mj-lt"/>
              </a:rPr>
              <a:t>Please find this questionnaire </a:t>
            </a:r>
            <a:r>
              <a:rPr lang="en-IE" b="0" u="sng" dirty="0">
                <a:solidFill>
                  <a:schemeClr val="tx2"/>
                </a:solidFill>
                <a:latin typeface="+mj-lt"/>
                <a:hlinkClick r:id="rId5">
                  <a:extLst>
                    <a:ext uri="{A12FA001-AC4F-418D-AE19-62706E023703}">
                      <ahyp:hlinkClr xmlns:ahyp="http://schemas.microsoft.com/office/drawing/2018/hyperlinkcolor" val="tx"/>
                    </a:ext>
                  </a:extLst>
                </a:hlinkClick>
              </a:rPr>
              <a:t>here</a:t>
            </a:r>
            <a:r>
              <a:rPr lang="en-IE" b="0" dirty="0">
                <a:latin typeface="+mj-lt"/>
              </a:rPr>
              <a:t>.</a:t>
            </a:r>
          </a:p>
          <a:p>
            <a:pPr>
              <a:spcBef>
                <a:spcPts val="3000"/>
              </a:spcBef>
            </a:pPr>
            <a:r>
              <a:rPr lang="en-IE" b="0" u="sng" dirty="0">
                <a:latin typeface="+mj-lt"/>
              </a:rPr>
              <a:t>Triangulation</a:t>
            </a:r>
            <a:r>
              <a:rPr lang="en-IE" b="0" dirty="0">
                <a:latin typeface="+mj-lt"/>
              </a:rPr>
              <a:t>: Feedback from tutors at the event and a domain expert in Botany (co-supervisor) shall also be collected.</a:t>
            </a:r>
            <a:endParaRPr lang="en-IE" b="0" u="sng" dirty="0">
              <a:latin typeface="+mj-lt"/>
            </a:endParaRPr>
          </a:p>
        </p:txBody>
      </p:sp>
    </p:spTree>
    <p:extLst>
      <p:ext uri="{BB962C8B-B14F-4D97-AF65-F5344CB8AC3E}">
        <p14:creationId xmlns:p14="http://schemas.microsoft.com/office/powerpoint/2010/main" val="36734537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6"/>
                  </p:tgtEl>
                </p:cond>
              </p:nextCondLst>
            </p:seq>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2" presetClass="exit" presetSubtype="1" fill="hold" grpId="1" nodeType="withEffect">
                                  <p:stCondLst>
                                    <p:cond delay="0"/>
                                  </p:stCondLst>
                                  <p:childTnLst>
                                    <p:anim calcmode="lin" valueType="num">
                                      <p:cBhvr additive="base">
                                        <p:cTn id="20" dur="500"/>
                                        <p:tgtEl>
                                          <p:spTgt spid="4"/>
                                        </p:tgtEl>
                                        <p:attrNameLst>
                                          <p:attrName>ppt_x</p:attrName>
                                        </p:attrNameLst>
                                      </p:cBhvr>
                                      <p:tavLst>
                                        <p:tav tm="0">
                                          <p:val>
                                            <p:strVal val="ppt_x"/>
                                          </p:val>
                                        </p:tav>
                                        <p:tav tm="100000">
                                          <p:val>
                                            <p:strVal val="ppt_x"/>
                                          </p:val>
                                        </p:tav>
                                      </p:tavLst>
                                    </p:anim>
                                    <p:anim calcmode="lin" valueType="num">
                                      <p:cBhvr additive="base">
                                        <p:cTn id="21" dur="500"/>
                                        <p:tgtEl>
                                          <p:spTgt spid="4"/>
                                        </p:tgtEl>
                                        <p:attrNameLst>
                                          <p:attrName>ppt_y</p:attrName>
                                        </p:attrNameLst>
                                      </p:cBhvr>
                                      <p:tavLst>
                                        <p:tav tm="0">
                                          <p:val>
                                            <p:strVal val="ppt_y"/>
                                          </p:val>
                                        </p:tav>
                                        <p:tav tm="100000">
                                          <p:val>
                                            <p:strVal val="0-ppt_h/2"/>
                                          </p:val>
                                        </p:tav>
                                      </p:tavLst>
                                    </p:anim>
                                    <p:set>
                                      <p:cBhvr>
                                        <p:cTn id="22"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5" grpId="0" animBg="1"/>
      <p:bldP spid="5" grpId="1" animBg="1"/>
      <p:bldP spid="4" grpId="0"/>
      <p:bldP spid="4"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F55DD-C64E-D35E-DDBF-17D149E02418}"/>
              </a:ext>
            </a:extLst>
          </p:cNvPr>
          <p:cNvSpPr>
            <a:spLocks noGrp="1"/>
          </p:cNvSpPr>
          <p:nvPr>
            <p:ph type="title"/>
          </p:nvPr>
        </p:nvSpPr>
        <p:spPr/>
        <p:txBody>
          <a:bodyPr/>
          <a:lstStyle/>
          <a:p>
            <a:r>
              <a:rPr lang="en-IE" dirty="0"/>
              <a:t>Evaluation Results</a:t>
            </a:r>
            <a:endParaRPr lang="en-US" dirty="0"/>
          </a:p>
        </p:txBody>
      </p:sp>
      <p:sp>
        <p:nvSpPr>
          <p:cNvPr id="3" name="Text Placeholder 2">
            <a:extLst>
              <a:ext uri="{FF2B5EF4-FFF2-40B4-BE49-F238E27FC236}">
                <a16:creationId xmlns:a16="http://schemas.microsoft.com/office/drawing/2014/main" id="{92837E19-138E-8FFB-6B81-2AA69F352B30}"/>
              </a:ext>
            </a:extLst>
          </p:cNvPr>
          <p:cNvSpPr>
            <a:spLocks noGrp="1"/>
          </p:cNvSpPr>
          <p:nvPr>
            <p:ph type="body" sz="quarter" idx="10"/>
          </p:nvPr>
        </p:nvSpPr>
        <p:spPr>
          <a:xfrm>
            <a:off x="828675" y="1321724"/>
            <a:ext cx="7500938" cy="4621876"/>
          </a:xfrm>
        </p:spPr>
        <p:txBody>
          <a:bodyPr/>
          <a:lstStyle/>
          <a:p>
            <a:pPr>
              <a:spcBef>
                <a:spcPts val="300"/>
              </a:spcBef>
            </a:pPr>
            <a:r>
              <a:rPr lang="en-GB" sz="1800" b="0" dirty="0"/>
              <a:t>Please find a summary of student feedback </a:t>
            </a:r>
            <a:r>
              <a:rPr lang="en-GB" sz="1800" b="0" dirty="0">
                <a:solidFill>
                  <a:schemeClr val="tx2"/>
                </a:solidFill>
                <a:hlinkClick r:id="rId2">
                  <a:extLst>
                    <a:ext uri="{A12FA001-AC4F-418D-AE19-62706E023703}">
                      <ahyp:hlinkClr xmlns:ahyp="http://schemas.microsoft.com/office/drawing/2018/hyperlinkcolor" val="tx"/>
                    </a:ext>
                  </a:extLst>
                </a:hlinkClick>
              </a:rPr>
              <a:t>here</a:t>
            </a:r>
            <a:r>
              <a:rPr lang="en-GB" sz="1800" b="0" dirty="0"/>
              <a:t>.</a:t>
            </a:r>
          </a:p>
          <a:p>
            <a:pPr marL="342900" indent="-342900">
              <a:spcBef>
                <a:spcPts val="300"/>
              </a:spcBef>
              <a:buFont typeface="Wingdings" panose="05000000000000000000" pitchFamily="2" charset="2"/>
              <a:buChar char="§"/>
            </a:pPr>
            <a:r>
              <a:rPr lang="en-GB" sz="1800" b="0" u="sng" dirty="0"/>
              <a:t>Satisfaction</a:t>
            </a:r>
            <a:r>
              <a:rPr lang="en-GB" sz="1800" b="0" dirty="0"/>
              <a:t>: Overall positive response.</a:t>
            </a:r>
          </a:p>
          <a:p>
            <a:pPr marL="342900" indent="-342900">
              <a:spcBef>
                <a:spcPts val="300"/>
              </a:spcBef>
              <a:buFont typeface="Wingdings" panose="05000000000000000000" pitchFamily="2" charset="2"/>
              <a:buChar char="§"/>
            </a:pPr>
            <a:r>
              <a:rPr lang="en-GB" sz="1800" b="0" u="sng" dirty="0"/>
              <a:t>UIUX</a:t>
            </a:r>
            <a:r>
              <a:rPr lang="en-GB" sz="1800" b="0" dirty="0"/>
              <a:t>: Positive overall. 3 students suggest that the system throw more error messages. “Simplicity” and “Ease of use” were among most popular best aspects of the app as per student comments while suggestions for improvement included more help and error messages along with expansion of scenarios.</a:t>
            </a:r>
          </a:p>
          <a:p>
            <a:pPr marL="342900" indent="-342900">
              <a:spcBef>
                <a:spcPts val="300"/>
              </a:spcBef>
              <a:buFont typeface="Wingdings" panose="05000000000000000000" pitchFamily="2" charset="2"/>
              <a:buChar char="§"/>
            </a:pPr>
            <a:r>
              <a:rPr lang="en-GB" sz="1800" b="0" u="sng" dirty="0"/>
              <a:t>Learning &amp; Value</a:t>
            </a:r>
            <a:r>
              <a:rPr lang="en-GB" sz="1800" b="0" dirty="0"/>
              <a:t>: All students agree that such apps make learning more engaging. All but 1 student agree that they found the experience and app valuable. “Very Informative” was among student comments.</a:t>
            </a:r>
          </a:p>
          <a:p>
            <a:pPr marL="342900" indent="-342900">
              <a:spcBef>
                <a:spcPts val="300"/>
              </a:spcBef>
              <a:buFont typeface="Wingdings" panose="05000000000000000000" pitchFamily="2" charset="2"/>
              <a:buChar char="§"/>
            </a:pPr>
            <a:r>
              <a:rPr lang="en-GB" sz="1800" b="0" u="sng" dirty="0"/>
              <a:t>Attitude Towards Climate Change &amp; Forest:</a:t>
            </a:r>
            <a:r>
              <a:rPr lang="en-GB" sz="1800" b="0" dirty="0"/>
              <a:t> Interestingly, while most students were just as (5/10) or more (3/10) concerned about climate change after the use of the app as they were before. Concern level for 2 students dropped after use of the app. The reason may be increased confidence in use of forests as a carbon sink, but this is interesting and warrants further investigation.</a:t>
            </a:r>
            <a:endParaRPr lang="en-US" sz="1800" b="0" dirty="0"/>
          </a:p>
        </p:txBody>
      </p:sp>
      <p:sp>
        <p:nvSpPr>
          <p:cNvPr id="4" name="Text Placeholder 3">
            <a:extLst>
              <a:ext uri="{FF2B5EF4-FFF2-40B4-BE49-F238E27FC236}">
                <a16:creationId xmlns:a16="http://schemas.microsoft.com/office/drawing/2014/main" id="{D7CC93B5-37DD-ACC2-30CB-968E69BD462F}"/>
              </a:ext>
            </a:extLst>
          </p:cNvPr>
          <p:cNvSpPr>
            <a:spLocks noGrp="1"/>
          </p:cNvSpPr>
          <p:nvPr>
            <p:ph type="body" sz="quarter" idx="11"/>
          </p:nvPr>
        </p:nvSpPr>
        <p:spPr/>
        <p:txBody>
          <a:bodyPr/>
          <a:lstStyle/>
          <a:p>
            <a:r>
              <a:rPr lang="en-GB" sz="1800" b="1" dirty="0">
                <a:solidFill>
                  <a:schemeClr val="tx2"/>
                </a:solidFill>
              </a:rPr>
              <a:t>BRIDGE TO COLLEGE LEARNING SESSION</a:t>
            </a:r>
            <a:endParaRPr lang="en-US" sz="1800" b="1" dirty="0">
              <a:solidFill>
                <a:schemeClr val="tx2"/>
              </a:solidFill>
            </a:endParaRPr>
          </a:p>
        </p:txBody>
      </p:sp>
      <p:sp>
        <p:nvSpPr>
          <p:cNvPr id="6" name="TextBox 5">
            <a:extLst>
              <a:ext uri="{FF2B5EF4-FFF2-40B4-BE49-F238E27FC236}">
                <a16:creationId xmlns:a16="http://schemas.microsoft.com/office/drawing/2014/main" id="{9C4FA36A-EFA9-5EB2-ABFD-801F289FC217}"/>
              </a:ext>
            </a:extLst>
          </p:cNvPr>
          <p:cNvSpPr txBox="1"/>
          <p:nvPr/>
        </p:nvSpPr>
        <p:spPr>
          <a:xfrm>
            <a:off x="6527260" y="360000"/>
            <a:ext cx="1802353" cy="1077218"/>
          </a:xfrm>
          <a:prstGeom prst="rect">
            <a:avLst/>
          </a:prstGeom>
          <a:noFill/>
        </p:spPr>
        <p:txBody>
          <a:bodyPr wrap="square">
            <a:spAutoFit/>
          </a:bodyPr>
          <a:lstStyle/>
          <a:p>
            <a:pPr algn="ctr"/>
            <a:r>
              <a:rPr lang="en-GB" sz="3200" b="1" i="1" dirty="0">
                <a:solidFill>
                  <a:srgbClr val="00B050"/>
                </a:solidFill>
              </a:rPr>
              <a:t>LARGELY POSITIVE</a:t>
            </a:r>
            <a:endParaRPr lang="en-US" sz="3200" b="1" i="1" dirty="0">
              <a:solidFill>
                <a:srgbClr val="00B050"/>
              </a:solidFill>
            </a:endParaRPr>
          </a:p>
        </p:txBody>
      </p:sp>
    </p:spTree>
    <p:extLst>
      <p:ext uri="{BB962C8B-B14F-4D97-AF65-F5344CB8AC3E}">
        <p14:creationId xmlns:p14="http://schemas.microsoft.com/office/powerpoint/2010/main" val="2423511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CB793-6492-8551-9446-AAE8033A0D84}"/>
              </a:ext>
            </a:extLst>
          </p:cNvPr>
          <p:cNvSpPr>
            <a:spLocks noGrp="1"/>
          </p:cNvSpPr>
          <p:nvPr>
            <p:ph type="title"/>
          </p:nvPr>
        </p:nvSpPr>
        <p:spPr/>
        <p:txBody>
          <a:bodyPr/>
          <a:lstStyle/>
          <a:p>
            <a:r>
              <a:rPr lang="en-IE" dirty="0"/>
              <a:t>What did I learn?</a:t>
            </a:r>
          </a:p>
        </p:txBody>
      </p:sp>
      <p:sp>
        <p:nvSpPr>
          <p:cNvPr id="6" name="Rectangle: Rounded Corners 5">
            <a:extLst>
              <a:ext uri="{FF2B5EF4-FFF2-40B4-BE49-F238E27FC236}">
                <a16:creationId xmlns:a16="http://schemas.microsoft.com/office/drawing/2014/main" id="{31ABA6A4-2A54-90C8-0E39-8B0C46B0BAD8}"/>
              </a:ext>
            </a:extLst>
          </p:cNvPr>
          <p:cNvSpPr/>
          <p:nvPr/>
        </p:nvSpPr>
        <p:spPr>
          <a:xfrm>
            <a:off x="828675" y="1101466"/>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URGENCY OF NEED FOR ACTION AGAINST RAPID CLIMATE CHANGE</a:t>
            </a:r>
            <a:endParaRPr lang="en-US" sz="1600" i="1" dirty="0">
              <a:solidFill>
                <a:schemeClr val="tx1"/>
              </a:solidFill>
            </a:endParaRPr>
          </a:p>
        </p:txBody>
      </p:sp>
      <p:sp>
        <p:nvSpPr>
          <p:cNvPr id="7" name="Rectangle: Rounded Corners 6">
            <a:extLst>
              <a:ext uri="{FF2B5EF4-FFF2-40B4-BE49-F238E27FC236}">
                <a16:creationId xmlns:a16="http://schemas.microsoft.com/office/drawing/2014/main" id="{A956C9D4-9382-D3FA-CB38-24528D54F7E8}"/>
              </a:ext>
            </a:extLst>
          </p:cNvPr>
          <p:cNvSpPr/>
          <p:nvPr/>
        </p:nvSpPr>
        <p:spPr>
          <a:xfrm>
            <a:off x="828674" y="1807341"/>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FORESTY PRACTICES, INCOME STREAMS, AND ROLE OF FORESTS AS CARBON SINKS</a:t>
            </a:r>
            <a:endParaRPr lang="en-US" sz="1600" i="1" dirty="0">
              <a:solidFill>
                <a:schemeClr val="tx1"/>
              </a:solidFill>
            </a:endParaRPr>
          </a:p>
        </p:txBody>
      </p:sp>
      <p:sp>
        <p:nvSpPr>
          <p:cNvPr id="8" name="Rectangle: Rounded Corners 7">
            <a:extLst>
              <a:ext uri="{FF2B5EF4-FFF2-40B4-BE49-F238E27FC236}">
                <a16:creationId xmlns:a16="http://schemas.microsoft.com/office/drawing/2014/main" id="{9084AB01-EC0C-F466-1A2D-FAAE2EE624B8}"/>
              </a:ext>
            </a:extLst>
          </p:cNvPr>
          <p:cNvSpPr/>
          <p:nvPr/>
        </p:nvSpPr>
        <p:spPr>
          <a:xfrm>
            <a:off x="828674" y="2513216"/>
            <a:ext cx="4574599"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FEATURES OF EFFECTIVE EDUCATIONAL TOOLS</a:t>
            </a:r>
            <a:endParaRPr lang="en-US" sz="1600" i="1" dirty="0">
              <a:solidFill>
                <a:schemeClr val="tx1"/>
              </a:solidFill>
            </a:endParaRPr>
          </a:p>
        </p:txBody>
      </p:sp>
      <p:sp>
        <p:nvSpPr>
          <p:cNvPr id="9" name="Rectangle: Rounded Corners 8">
            <a:extLst>
              <a:ext uri="{FF2B5EF4-FFF2-40B4-BE49-F238E27FC236}">
                <a16:creationId xmlns:a16="http://schemas.microsoft.com/office/drawing/2014/main" id="{4061925F-5B57-CC13-805C-7F5E6DAC63AA}"/>
              </a:ext>
            </a:extLst>
          </p:cNvPr>
          <p:cNvSpPr/>
          <p:nvPr/>
        </p:nvSpPr>
        <p:spPr>
          <a:xfrm>
            <a:off x="828674" y="3219091"/>
            <a:ext cx="4574599"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OBJECT ORIENTED PROGRAMMING IN JAVASCRIPT</a:t>
            </a:r>
            <a:endParaRPr lang="en-US" sz="1600" i="1" dirty="0">
              <a:solidFill>
                <a:schemeClr val="tx1"/>
              </a:solidFill>
            </a:endParaRPr>
          </a:p>
        </p:txBody>
      </p:sp>
      <p:sp>
        <p:nvSpPr>
          <p:cNvPr id="10" name="Rectangle: Rounded Corners 9">
            <a:extLst>
              <a:ext uri="{FF2B5EF4-FFF2-40B4-BE49-F238E27FC236}">
                <a16:creationId xmlns:a16="http://schemas.microsoft.com/office/drawing/2014/main" id="{7B8EE7C6-C63B-0054-76BE-36E040EFB243}"/>
              </a:ext>
            </a:extLst>
          </p:cNvPr>
          <p:cNvSpPr/>
          <p:nvPr/>
        </p:nvSpPr>
        <p:spPr>
          <a:xfrm>
            <a:off x="828674" y="3924966"/>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IMPORTANCE OF DOCUMENTATION &amp; SOFTWARE DEVELOPMENT BEST PRACTICES</a:t>
            </a:r>
            <a:endParaRPr lang="en-US" sz="1600" i="1" dirty="0">
              <a:solidFill>
                <a:schemeClr val="tx1"/>
              </a:solidFill>
            </a:endParaRPr>
          </a:p>
        </p:txBody>
      </p:sp>
      <p:sp>
        <p:nvSpPr>
          <p:cNvPr id="11" name="Rectangle: Rounded Corners 10">
            <a:extLst>
              <a:ext uri="{FF2B5EF4-FFF2-40B4-BE49-F238E27FC236}">
                <a16:creationId xmlns:a16="http://schemas.microsoft.com/office/drawing/2014/main" id="{49CFFFCC-6FB4-F62C-6C65-9B1689FEA18E}"/>
              </a:ext>
            </a:extLst>
          </p:cNvPr>
          <p:cNvSpPr/>
          <p:nvPr/>
        </p:nvSpPr>
        <p:spPr>
          <a:xfrm>
            <a:off x="828674" y="4630841"/>
            <a:ext cx="4948671"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ADVANTAGE OF AGILE DEVELOPMENT METHODOLOGY</a:t>
            </a:r>
            <a:endParaRPr lang="en-US" sz="1600" i="1" dirty="0">
              <a:solidFill>
                <a:schemeClr val="tx1"/>
              </a:solidFill>
            </a:endParaRPr>
          </a:p>
        </p:txBody>
      </p:sp>
      <p:sp>
        <p:nvSpPr>
          <p:cNvPr id="12" name="Rectangle: Rounded Corners 11">
            <a:extLst>
              <a:ext uri="{FF2B5EF4-FFF2-40B4-BE49-F238E27FC236}">
                <a16:creationId xmlns:a16="http://schemas.microsoft.com/office/drawing/2014/main" id="{7768F90E-3056-9A21-EBF2-2BE789DBDB09}"/>
              </a:ext>
            </a:extLst>
          </p:cNvPr>
          <p:cNvSpPr/>
          <p:nvPr/>
        </p:nvSpPr>
        <p:spPr>
          <a:xfrm>
            <a:off x="828674" y="5336716"/>
            <a:ext cx="7434178" cy="739888"/>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ANOTHER CHANCE TO APPLY CONCEPTS FROM THE ADVANCED SOFTWARE ENGINEERING MODULE</a:t>
            </a:r>
            <a:endParaRPr lang="en-US" sz="1600" i="1" dirty="0">
              <a:solidFill>
                <a:schemeClr val="tx1"/>
              </a:solidFill>
            </a:endParaRPr>
          </a:p>
        </p:txBody>
      </p:sp>
      <p:sp>
        <p:nvSpPr>
          <p:cNvPr id="13" name="Rectangle: Rounded Corners 12">
            <a:extLst>
              <a:ext uri="{FF2B5EF4-FFF2-40B4-BE49-F238E27FC236}">
                <a16:creationId xmlns:a16="http://schemas.microsoft.com/office/drawing/2014/main" id="{9F9316AE-4AB1-C1FB-3851-5785107E50F6}"/>
              </a:ext>
            </a:extLst>
          </p:cNvPr>
          <p:cNvSpPr/>
          <p:nvPr/>
        </p:nvSpPr>
        <p:spPr>
          <a:xfrm>
            <a:off x="5602951" y="2513217"/>
            <a:ext cx="2659902" cy="1231884"/>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JOY OF SHARING KNOWLEDGE</a:t>
            </a:r>
            <a:endParaRPr lang="en-US" sz="1600" i="1" dirty="0">
              <a:solidFill>
                <a:schemeClr val="tx1"/>
              </a:solidFill>
            </a:endParaRPr>
          </a:p>
        </p:txBody>
      </p:sp>
      <p:sp>
        <p:nvSpPr>
          <p:cNvPr id="14" name="Rectangle: Rounded Corners 13">
            <a:extLst>
              <a:ext uri="{FF2B5EF4-FFF2-40B4-BE49-F238E27FC236}">
                <a16:creationId xmlns:a16="http://schemas.microsoft.com/office/drawing/2014/main" id="{D52F8D1D-A8AF-0A92-67EC-A04F028E326B}"/>
              </a:ext>
            </a:extLst>
          </p:cNvPr>
          <p:cNvSpPr/>
          <p:nvPr/>
        </p:nvSpPr>
        <p:spPr>
          <a:xfrm>
            <a:off x="5918835" y="4630841"/>
            <a:ext cx="234401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APP EVALUATION</a:t>
            </a:r>
            <a:endParaRPr lang="en-US" sz="1600" i="1" dirty="0">
              <a:solidFill>
                <a:schemeClr val="tx1"/>
              </a:solidFill>
            </a:endParaRPr>
          </a:p>
        </p:txBody>
      </p:sp>
    </p:spTree>
    <p:extLst>
      <p:ext uri="{BB962C8B-B14F-4D97-AF65-F5344CB8AC3E}">
        <p14:creationId xmlns:p14="http://schemas.microsoft.com/office/powerpoint/2010/main" val="824319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0ED02-3D6B-8056-30A5-92DEBC1CB50D}"/>
              </a:ext>
            </a:extLst>
          </p:cNvPr>
          <p:cNvSpPr>
            <a:spLocks noGrp="1"/>
          </p:cNvSpPr>
          <p:nvPr>
            <p:ph type="title"/>
          </p:nvPr>
        </p:nvSpPr>
        <p:spPr>
          <a:xfrm>
            <a:off x="821530" y="2867400"/>
            <a:ext cx="7500939" cy="561600"/>
          </a:xfrm>
        </p:spPr>
        <p:txBody>
          <a:bodyPr/>
          <a:lstStyle/>
          <a:p>
            <a:pPr algn="ctr"/>
            <a:r>
              <a:rPr lang="en-GB" dirty="0"/>
              <a:t>Thank You</a:t>
            </a:r>
            <a:endParaRPr lang="en-US" dirty="0"/>
          </a:p>
        </p:txBody>
      </p:sp>
    </p:spTree>
    <p:extLst>
      <p:ext uri="{BB962C8B-B14F-4D97-AF65-F5344CB8AC3E}">
        <p14:creationId xmlns:p14="http://schemas.microsoft.com/office/powerpoint/2010/main" val="1397878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13A24-051B-0454-75D1-17062D518187}"/>
              </a:ext>
            </a:extLst>
          </p:cNvPr>
          <p:cNvSpPr>
            <a:spLocks noGrp="1"/>
          </p:cNvSpPr>
          <p:nvPr>
            <p:ph type="title"/>
          </p:nvPr>
        </p:nvSpPr>
        <p:spPr/>
        <p:txBody>
          <a:bodyPr/>
          <a:lstStyle/>
          <a:p>
            <a:r>
              <a:rPr lang="en-IE" dirty="0"/>
              <a:t>Conclusion</a:t>
            </a:r>
          </a:p>
        </p:txBody>
      </p:sp>
      <p:sp>
        <p:nvSpPr>
          <p:cNvPr id="4" name="Text Placeholder 3">
            <a:extLst>
              <a:ext uri="{FF2B5EF4-FFF2-40B4-BE49-F238E27FC236}">
                <a16:creationId xmlns:a16="http://schemas.microsoft.com/office/drawing/2014/main" id="{67A6FC6C-4E85-4F01-83C6-A177761574A9}"/>
              </a:ext>
            </a:extLst>
          </p:cNvPr>
          <p:cNvSpPr>
            <a:spLocks noGrp="1"/>
          </p:cNvSpPr>
          <p:nvPr>
            <p:ph type="body" sz="quarter" idx="11"/>
          </p:nvPr>
        </p:nvSpPr>
        <p:spPr/>
        <p:txBody>
          <a:bodyPr/>
          <a:lstStyle/>
          <a:p>
            <a:r>
              <a:rPr lang="en-IE" sz="1800" b="1" dirty="0"/>
              <a:t>ACHIEVEMENTS &amp; LIMITATIONS</a:t>
            </a:r>
          </a:p>
        </p:txBody>
      </p:sp>
      <p:graphicFrame>
        <p:nvGraphicFramePr>
          <p:cNvPr id="3" name="Table 2">
            <a:extLst>
              <a:ext uri="{FF2B5EF4-FFF2-40B4-BE49-F238E27FC236}">
                <a16:creationId xmlns:a16="http://schemas.microsoft.com/office/drawing/2014/main" id="{51F588E9-F1B5-BDC6-CEDC-2CAECE00BAD8}"/>
              </a:ext>
            </a:extLst>
          </p:cNvPr>
          <p:cNvGraphicFramePr>
            <a:graphicFrameLocks noGrp="1"/>
          </p:cNvGraphicFramePr>
          <p:nvPr>
            <p:extLst>
              <p:ext uri="{D42A27DB-BD31-4B8C-83A1-F6EECF244321}">
                <p14:modId xmlns:p14="http://schemas.microsoft.com/office/powerpoint/2010/main" val="1832255218"/>
              </p:ext>
            </p:extLst>
          </p:nvPr>
        </p:nvGraphicFramePr>
        <p:xfrm>
          <a:off x="287878" y="1398508"/>
          <a:ext cx="8568244" cy="4060984"/>
        </p:xfrm>
        <a:graphic>
          <a:graphicData uri="http://schemas.openxmlformats.org/drawingml/2006/table">
            <a:tbl>
              <a:tblPr/>
              <a:tblGrid>
                <a:gridCol w="5188794">
                  <a:extLst>
                    <a:ext uri="{9D8B030D-6E8A-4147-A177-3AD203B41FA5}">
                      <a16:colId xmlns:a16="http://schemas.microsoft.com/office/drawing/2014/main" val="1450287846"/>
                    </a:ext>
                  </a:extLst>
                </a:gridCol>
                <a:gridCol w="3379450">
                  <a:extLst>
                    <a:ext uri="{9D8B030D-6E8A-4147-A177-3AD203B41FA5}">
                      <a16:colId xmlns:a16="http://schemas.microsoft.com/office/drawing/2014/main" val="256546333"/>
                    </a:ext>
                  </a:extLst>
                </a:gridCol>
              </a:tblGrid>
              <a:tr h="260927">
                <a:tc>
                  <a:txBody>
                    <a:bodyPr/>
                    <a:lstStyle/>
                    <a:p>
                      <a:pPr algn="ctr" fontAlgn="ctr"/>
                      <a:r>
                        <a:rPr lang="en-US" sz="1900" b="1" i="0" u="none" strike="noStrike" dirty="0">
                          <a:solidFill>
                            <a:srgbClr val="FFFFFF"/>
                          </a:solidFill>
                          <a:effectLst/>
                          <a:latin typeface="Calibri" panose="020F0502020204030204" pitchFamily="34" charset="0"/>
                        </a:rPr>
                        <a:t>ACHIEVEMENTS</a:t>
                      </a: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1900" b="1" i="0" u="none" strike="noStrike">
                          <a:solidFill>
                            <a:srgbClr val="FFFFFF"/>
                          </a:solidFill>
                          <a:effectLst/>
                          <a:latin typeface="Calibri" panose="020F0502020204030204" pitchFamily="34" charset="0"/>
                        </a:rPr>
                        <a:t>LIMITATIONS</a:t>
                      </a: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2390277913"/>
                  </a:ext>
                </a:extLst>
              </a:tr>
              <a:tr h="3419700">
                <a:tc>
                  <a:txBody>
                    <a:bodyPr/>
                    <a:lstStyle/>
                    <a:p>
                      <a:pPr algn="l" fontAlgn="ctr"/>
                      <a:r>
                        <a:rPr lang="en-GB" sz="1900" b="0" i="0" u="none" strike="noStrike" dirty="0">
                          <a:solidFill>
                            <a:srgbClr val="000000"/>
                          </a:solidFill>
                          <a:effectLst/>
                          <a:latin typeface="Calibri" panose="020F0502020204030204" pitchFamily="34" charset="0"/>
                        </a:rPr>
                        <a:t># A functional teaching tool that students found informative, fun, and simple to use.</a:t>
                      </a:r>
                    </a:p>
                    <a:p>
                      <a:pPr marL="0" marR="0" lvl="0" indent="0" algn="l" defTabSz="914400" rtl="0" eaLnBrk="1" fontAlgn="ctr" latinLnBrk="0" hangingPunct="1">
                        <a:lnSpc>
                          <a:spcPct val="100000"/>
                        </a:lnSpc>
                        <a:spcBef>
                          <a:spcPts val="0"/>
                        </a:spcBef>
                        <a:spcAft>
                          <a:spcPts val="0"/>
                        </a:spcAft>
                        <a:buClrTx/>
                        <a:buSzTx/>
                        <a:buFontTx/>
                        <a:buNone/>
                        <a:tabLst/>
                        <a:defRPr/>
                      </a:pPr>
                      <a:r>
                        <a:rPr lang="en-GB" sz="1900" b="0" i="0" u="none" strike="noStrike" dirty="0">
                          <a:solidFill>
                            <a:srgbClr val="000000"/>
                          </a:solidFill>
                          <a:effectLst/>
                          <a:latin typeface="Calibri" panose="020F0502020204030204" pitchFamily="34" charset="0"/>
                        </a:rPr>
                        <a:t># Applied S/W development theory.</a:t>
                      </a:r>
                    </a:p>
                    <a:p>
                      <a:pPr marL="0" marR="0" lvl="0" indent="0" algn="l" defTabSz="914400" rtl="0" eaLnBrk="1" fontAlgn="ctr" latinLnBrk="0" hangingPunct="1">
                        <a:lnSpc>
                          <a:spcPct val="100000"/>
                        </a:lnSpc>
                        <a:spcBef>
                          <a:spcPts val="0"/>
                        </a:spcBef>
                        <a:spcAft>
                          <a:spcPts val="0"/>
                        </a:spcAft>
                        <a:buClrTx/>
                        <a:buSzTx/>
                        <a:buFontTx/>
                        <a:buNone/>
                        <a:tabLst/>
                        <a:defRPr/>
                      </a:pPr>
                      <a:r>
                        <a:rPr lang="en-GB" sz="1900" b="0" i="0" u="none" strike="noStrike" dirty="0">
                          <a:solidFill>
                            <a:srgbClr val="000000"/>
                          </a:solidFill>
                          <a:effectLst/>
                          <a:latin typeface="Calibri" panose="020F0502020204030204" pitchFamily="34" charset="0"/>
                        </a:rPr>
                        <a:t># Experienced product evaluation process.</a:t>
                      </a:r>
                    </a:p>
                    <a:p>
                      <a:pPr marL="0" marR="0" lvl="0" indent="0" algn="l" defTabSz="914400" rtl="0" eaLnBrk="1" fontAlgn="ctr" latinLnBrk="0" hangingPunct="1">
                        <a:lnSpc>
                          <a:spcPct val="100000"/>
                        </a:lnSpc>
                        <a:spcBef>
                          <a:spcPts val="0"/>
                        </a:spcBef>
                        <a:spcAft>
                          <a:spcPts val="0"/>
                        </a:spcAft>
                        <a:buClrTx/>
                        <a:buSzTx/>
                        <a:buFontTx/>
                        <a:buNone/>
                        <a:tabLst/>
                        <a:defRPr/>
                      </a:pPr>
                      <a:r>
                        <a:rPr lang="en-GB" sz="1900" b="0" i="0" u="none" strike="noStrike" dirty="0">
                          <a:solidFill>
                            <a:srgbClr val="000000"/>
                          </a:solidFill>
                          <a:effectLst/>
                          <a:latin typeface="Calibri" panose="020F0502020204030204" pitchFamily="34" charset="0"/>
                        </a:rPr>
                        <a:t># Learned about effective teaching/learning methods.</a:t>
                      </a:r>
                    </a:p>
                    <a:p>
                      <a:pPr marL="0" marR="0" lvl="0" indent="0" algn="l" defTabSz="914400" rtl="0" eaLnBrk="1" fontAlgn="ctr" latinLnBrk="0" hangingPunct="1">
                        <a:lnSpc>
                          <a:spcPct val="100000"/>
                        </a:lnSpc>
                        <a:spcBef>
                          <a:spcPts val="0"/>
                        </a:spcBef>
                        <a:spcAft>
                          <a:spcPts val="0"/>
                        </a:spcAft>
                        <a:buClrTx/>
                        <a:buSzTx/>
                        <a:buFontTx/>
                        <a:buNone/>
                        <a:tabLst/>
                        <a:defRPr/>
                      </a:pPr>
                      <a:r>
                        <a:rPr lang="en-GB" sz="1900" b="0" i="0" u="none" strike="noStrike" dirty="0">
                          <a:solidFill>
                            <a:srgbClr val="000000"/>
                          </a:solidFill>
                          <a:effectLst/>
                          <a:latin typeface="Calibri" panose="020F0502020204030204" pitchFamily="34" charset="0"/>
                        </a:rPr>
                        <a:t># Learned about forests and their importance in the fight against rapid climate change.</a:t>
                      </a:r>
                    </a:p>
                    <a:p>
                      <a:pPr marL="0" marR="0" lvl="0" indent="0" algn="l" defTabSz="914400" rtl="0" eaLnBrk="1" fontAlgn="ctr" latinLnBrk="0" hangingPunct="1">
                        <a:lnSpc>
                          <a:spcPct val="100000"/>
                        </a:lnSpc>
                        <a:spcBef>
                          <a:spcPts val="0"/>
                        </a:spcBef>
                        <a:spcAft>
                          <a:spcPts val="0"/>
                        </a:spcAft>
                        <a:buClrTx/>
                        <a:buSzTx/>
                        <a:buFontTx/>
                        <a:buNone/>
                        <a:tabLst/>
                        <a:defRPr/>
                      </a:pPr>
                      <a:r>
                        <a:rPr lang="en-GB" sz="1900" b="0" i="0" u="none" strike="noStrike" dirty="0">
                          <a:solidFill>
                            <a:srgbClr val="000000"/>
                          </a:solidFill>
                          <a:effectLst/>
                          <a:latin typeface="Calibri" panose="020F0502020204030204" pitchFamily="34" charset="0"/>
                        </a:rPr>
                        <a:t># Better appreciation for complexity of the natural world.</a:t>
                      </a:r>
                    </a:p>
                    <a:p>
                      <a:pPr marL="0" marR="0" lvl="0" indent="0" algn="l" defTabSz="914400" rtl="0" eaLnBrk="1" fontAlgn="ctr" latinLnBrk="0" hangingPunct="1">
                        <a:lnSpc>
                          <a:spcPct val="100000"/>
                        </a:lnSpc>
                        <a:spcBef>
                          <a:spcPts val="0"/>
                        </a:spcBef>
                        <a:spcAft>
                          <a:spcPts val="0"/>
                        </a:spcAft>
                        <a:buClrTx/>
                        <a:buSzTx/>
                        <a:buFontTx/>
                        <a:buNone/>
                        <a:tabLst/>
                        <a:defRPr/>
                      </a:pPr>
                      <a:r>
                        <a:rPr lang="en-GB" sz="1900" b="0" i="0" u="none" strike="noStrike" dirty="0">
                          <a:solidFill>
                            <a:srgbClr val="000000"/>
                          </a:solidFill>
                          <a:effectLst/>
                          <a:latin typeface="Calibri" panose="020F0502020204030204" pitchFamily="34" charset="0"/>
                        </a:rPr>
                        <a:t># Furthered skill in </a:t>
                      </a:r>
                      <a:r>
                        <a:rPr lang="en-GB" sz="1900" b="0" i="0" u="none" strike="noStrike" dirty="0" err="1">
                          <a:solidFill>
                            <a:srgbClr val="000000"/>
                          </a:solidFill>
                          <a:effectLst/>
                          <a:latin typeface="Calibri" panose="020F0502020204030204" pitchFamily="34" charset="0"/>
                        </a:rPr>
                        <a:t>NextJS</a:t>
                      </a:r>
                      <a:r>
                        <a:rPr lang="en-GB" sz="1900" b="0" i="0" u="none" strike="noStrike" dirty="0">
                          <a:solidFill>
                            <a:srgbClr val="000000"/>
                          </a:solidFill>
                          <a:effectLst/>
                          <a:latin typeface="Calibri" panose="020F0502020204030204" pitchFamily="34" charset="0"/>
                        </a:rPr>
                        <a:t>, ReactJS, HTML, JavaScript, CSS, D3.js and Tailwind CSS.</a:t>
                      </a:r>
                    </a:p>
                    <a:p>
                      <a:pPr marL="0" marR="0" lvl="0" indent="0" algn="l" defTabSz="914400" rtl="0" eaLnBrk="1" fontAlgn="ctr" latinLnBrk="0" hangingPunct="1">
                        <a:lnSpc>
                          <a:spcPct val="100000"/>
                        </a:lnSpc>
                        <a:spcBef>
                          <a:spcPts val="0"/>
                        </a:spcBef>
                        <a:spcAft>
                          <a:spcPts val="0"/>
                        </a:spcAft>
                        <a:buClrTx/>
                        <a:buSzTx/>
                        <a:buFontTx/>
                        <a:buNone/>
                        <a:tabLst/>
                        <a:defRPr/>
                      </a:pPr>
                      <a:r>
                        <a:rPr lang="en-GB" sz="1900" b="0" i="0" u="none" strike="noStrike" dirty="0">
                          <a:solidFill>
                            <a:srgbClr val="000000"/>
                          </a:solidFill>
                          <a:effectLst/>
                          <a:latin typeface="Calibri" panose="020F0502020204030204" pitchFamily="34" charset="0"/>
                        </a:rPr>
                        <a:t># Learned about the Big.js library.</a:t>
                      </a: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GB" sz="1900" b="0" i="0" u="none" strike="noStrike" dirty="0">
                          <a:solidFill>
                            <a:srgbClr val="000000"/>
                          </a:solidFill>
                          <a:effectLst/>
                          <a:latin typeface="Calibri" panose="020F0502020204030204" pitchFamily="34" charset="0"/>
                        </a:rPr>
                        <a:t># Although capture real world trends and behaviour, </a:t>
                      </a:r>
                      <a:r>
                        <a:rPr lang="en-GB" sz="1900" b="1" i="0" u="none" strike="noStrike" dirty="0">
                          <a:solidFill>
                            <a:srgbClr val="000000"/>
                          </a:solidFill>
                          <a:effectLst/>
                          <a:latin typeface="Calibri" panose="020F0502020204030204" pitchFamily="34" charset="0"/>
                        </a:rPr>
                        <a:t>not scientifically accurate</a:t>
                      </a:r>
                      <a:r>
                        <a:rPr lang="en-GB" sz="1900" b="0" i="0" u="none" strike="noStrike" dirty="0">
                          <a:solidFill>
                            <a:srgbClr val="000000"/>
                          </a:solidFill>
                          <a:effectLst/>
                          <a:latin typeface="Calibri" panose="020F0502020204030204" pitchFamily="34" charset="0"/>
                        </a:rPr>
                        <a:t>. (E.g. ocean not considered, CO2 concentration fluctuates more than on earth.)</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900" b="0" i="0" u="none" strike="noStrike" dirty="0">
                          <a:solidFill>
                            <a:srgbClr val="000000"/>
                          </a:solidFill>
                          <a:effectLst/>
                          <a:latin typeface="Calibri" panose="020F0502020204030204" pitchFamily="34" charset="0"/>
                        </a:rPr>
                        <a:t># Throw </a:t>
                      </a:r>
                      <a:r>
                        <a:rPr lang="en-US" sz="1900" b="1" i="0" u="none" strike="noStrike" dirty="0">
                          <a:solidFill>
                            <a:srgbClr val="000000"/>
                          </a:solidFill>
                          <a:effectLst/>
                          <a:latin typeface="Calibri" panose="020F0502020204030204" pitchFamily="34" charset="0"/>
                        </a:rPr>
                        <a:t>error messages</a:t>
                      </a:r>
                      <a:r>
                        <a:rPr lang="en-US" sz="1900" b="0" i="0" u="none" strike="noStrike" dirty="0">
                          <a:solidFill>
                            <a:srgbClr val="000000"/>
                          </a:solidFill>
                          <a:effectLst/>
                          <a:latin typeface="Calibri" panose="020F0502020204030204" pitchFamily="34" charset="0"/>
                        </a:rPr>
                        <a:t>.</a:t>
                      </a:r>
                    </a:p>
                    <a:p>
                      <a:pPr marL="0" marR="0" lvl="0" indent="0" algn="l" defTabSz="914400" rtl="0" eaLnBrk="1" fontAlgn="ctr" latinLnBrk="0" hangingPunct="1">
                        <a:lnSpc>
                          <a:spcPct val="100000"/>
                        </a:lnSpc>
                        <a:spcBef>
                          <a:spcPts val="0"/>
                        </a:spcBef>
                        <a:spcAft>
                          <a:spcPts val="0"/>
                        </a:spcAft>
                        <a:buClrTx/>
                        <a:buSzTx/>
                        <a:buFontTx/>
                        <a:buNone/>
                        <a:tabLst/>
                        <a:defRPr/>
                      </a:pPr>
                      <a:r>
                        <a:rPr lang="en-GB" sz="1900" b="0" i="0" u="none" strike="noStrike" dirty="0">
                          <a:solidFill>
                            <a:srgbClr val="000000"/>
                          </a:solidFill>
                          <a:effectLst/>
                          <a:latin typeface="Calibri" panose="020F0502020204030204" pitchFamily="34" charset="0"/>
                        </a:rPr>
                        <a:t># Evaluation consisted of </a:t>
                      </a:r>
                      <a:r>
                        <a:rPr lang="en-GB" sz="1900" b="1" i="0" u="none" strike="noStrike" dirty="0">
                          <a:solidFill>
                            <a:srgbClr val="000000"/>
                          </a:solidFill>
                          <a:effectLst/>
                          <a:latin typeface="Calibri" panose="020F0502020204030204" pitchFamily="34" charset="0"/>
                        </a:rPr>
                        <a:t>just 10 learners</a:t>
                      </a:r>
                      <a:r>
                        <a:rPr lang="en-GB" sz="1900" b="0" i="0" u="none" strike="noStrike" dirty="0">
                          <a:solidFill>
                            <a:srgbClr val="000000"/>
                          </a:solidFill>
                          <a:effectLst/>
                          <a:latin typeface="Calibri" panose="020F0502020204030204" pitchFamily="34" charset="0"/>
                        </a:rPr>
                        <a:t>. This is not statistically significant for which at least 30 individuals are required.</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900" b="0" i="0" u="none" strike="noStrike" dirty="0">
                        <a:solidFill>
                          <a:srgbClr val="000000"/>
                        </a:solidFill>
                        <a:effectLst/>
                        <a:latin typeface="Calibri" panose="020F0502020204030204" pitchFamily="34" charset="0"/>
                      </a:endParaRPr>
                    </a:p>
                    <a:p>
                      <a:pPr algn="l" fontAlgn="ctr"/>
                      <a:endParaRPr lang="en-GB" sz="1900" b="0" i="0" u="none" strike="noStrike" dirty="0">
                        <a:solidFill>
                          <a:srgbClr val="000000"/>
                        </a:solidFill>
                        <a:effectLst/>
                        <a:latin typeface="Calibri" panose="020F0502020204030204" pitchFamily="34" charset="0"/>
                      </a:endParaRP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7544063"/>
                  </a:ext>
                </a:extLst>
              </a:tr>
            </a:tbl>
          </a:graphicData>
        </a:graphic>
      </p:graphicFrame>
    </p:spTree>
    <p:extLst>
      <p:ext uri="{BB962C8B-B14F-4D97-AF65-F5344CB8AC3E}">
        <p14:creationId xmlns:p14="http://schemas.microsoft.com/office/powerpoint/2010/main" val="1717724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306421" y="1079770"/>
            <a:ext cx="8531157" cy="4523362"/>
          </a:xfrm>
        </p:spPr>
        <p:txBody>
          <a:bodyPr/>
          <a:lstStyle/>
          <a:p>
            <a:r>
              <a:rPr lang="en-GB" sz="1800" b="0" dirty="0"/>
              <a:t>[1]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Adam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Daigneault</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et.</a:t>
            </a:r>
            <a:r>
              <a:rPr lang="en-GB" sz="1800" b="0" dirty="0">
                <a:latin typeface="Calibri" panose="020F0502020204030204" pitchFamily="34" charset="0"/>
                <a:ea typeface="Calibri" panose="020F0502020204030204" pitchFamily="34" charset="0"/>
                <a:cs typeface="Times New Roman" panose="02020603050405020304" pitchFamily="18" charset="0"/>
              </a:rPr>
              <a:t> al.</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“How the future of the global forest sink depends on timber demand, forest management, and carbon policies,” </a:t>
            </a:r>
            <a:r>
              <a:rPr lang="en-GB" sz="1800" b="0" i="1" dirty="0">
                <a:effectLst/>
                <a:latin typeface="Calibri" panose="020F0502020204030204" pitchFamily="34" charset="0"/>
                <a:ea typeface="Calibri" panose="020F0502020204030204" pitchFamily="34" charset="0"/>
                <a:cs typeface="Times New Roman" panose="02020603050405020304" pitchFamily="18" charset="0"/>
              </a:rPr>
              <a:t>Global Environmental Change Human and Policy Dimensions, 2022. 76.,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vol. 76, p. 1–13, 2022. </a:t>
            </a:r>
          </a:p>
          <a:p>
            <a:r>
              <a:rPr lang="en-US" sz="1800" b="0" dirty="0"/>
              <a:t>[2] </a:t>
            </a:r>
            <a:r>
              <a:rPr lang="en-GB" sz="1800" b="0" dirty="0"/>
              <a:t>J. </a:t>
            </a:r>
            <a:r>
              <a:rPr lang="en-GB" sz="1800" b="0" dirty="0" err="1"/>
              <a:t>Fergesen</a:t>
            </a:r>
            <a:r>
              <a:rPr lang="en-GB" sz="1800" b="0" dirty="0"/>
              <a:t>, “Trees Help Protect the Planet From Climate Change. But The World Isn’t Doing Enough to Protect Forests,” TIME, 18 October 2022. [Online]. Available: https://time.com/6213444/how-do-trees-affect-climate-change/. [Accessed 25 June 2024].</a:t>
            </a:r>
          </a:p>
          <a:p>
            <a:r>
              <a:rPr lang="en-GB" sz="1800" b="0" dirty="0"/>
              <a:t>[3] C. Anders, “World breaks 1,400 temperature records in a week as heat waves sweep globe,” </a:t>
            </a:r>
            <a:r>
              <a:rPr lang="en-GB" sz="1800" b="0" dirty="0" err="1"/>
              <a:t>semafor</a:t>
            </a:r>
            <a:r>
              <a:rPr lang="en-GB" sz="1800" b="0" dirty="0"/>
              <a:t>, 23 June 2024. [Online]. Available: https://www.semafor.com/article/06/23/2024/world-breaks-1400-temperature-records-heat-waves-sweep-globe. [Accessed 25 June 2024]</a:t>
            </a:r>
          </a:p>
          <a:p>
            <a:r>
              <a:rPr lang="en-GB" sz="1800" b="0" dirty="0"/>
              <a:t>[4] Times Of India, “India records highest temperature with Rajasthan’s </a:t>
            </a:r>
            <a:r>
              <a:rPr lang="en-GB" sz="1800" b="0" dirty="0" err="1"/>
              <a:t>Phalodi</a:t>
            </a:r>
            <a:r>
              <a:rPr lang="en-GB" sz="1800" b="0" dirty="0"/>
              <a:t> at 50 degrees; red alert issued for these states” 27 May 2024. [Online]. Available: </a:t>
            </a:r>
            <a:r>
              <a:rPr lang="en-GB" sz="1800" b="0" dirty="0">
                <a:hlinkClick r:id="rId2"/>
              </a:rPr>
              <a:t>https://timesofindia.indiatimes.com/travel/travel-news/india-records-highest-temperature-with-rajasthans-phalodi-at-50-degrees-red-alert-issued-for-these-states/articleshow/110438133.cms</a:t>
            </a:r>
            <a:r>
              <a:rPr lang="en-GB" sz="1800" b="0" dirty="0"/>
              <a:t>. [Accessed 5 July 2024].</a:t>
            </a:r>
          </a:p>
          <a:p>
            <a:endParaRPr lang="en-US" sz="1800" b="0" dirty="0"/>
          </a:p>
        </p:txBody>
      </p:sp>
    </p:spTree>
    <p:extLst>
      <p:ext uri="{BB962C8B-B14F-4D97-AF65-F5344CB8AC3E}">
        <p14:creationId xmlns:p14="http://schemas.microsoft.com/office/powerpoint/2010/main" val="3026052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267510" y="1303506"/>
            <a:ext cx="8608979" cy="4250987"/>
          </a:xfrm>
        </p:spPr>
        <p:txBody>
          <a:bodyPr/>
          <a:lstStyle/>
          <a:p>
            <a:r>
              <a:rPr lang="en-GB" sz="1800" b="0" dirty="0"/>
              <a:t>[5]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European Commission, “Consequences of climate change,” European Commission, [Online]. Available: https://climate.ec.europa.eu/climate-change/consequences-climate-change_en#threats-to-business. [Accessed 25 June 2024].</a:t>
            </a:r>
          </a:p>
          <a:p>
            <a:r>
              <a:rPr lang="en-US" sz="1800" b="0" dirty="0"/>
              <a:t>[6]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A.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Moseman</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“What is the ideal level of carbon dioxide in the atmosphere for human life?,” Climate Portal MIT, 18 May 2021. [Online]. Available: https://climate.mit.edu/ask-mit/what-ideal-level-carbon-dioxide-atmosphere-human-life. [Accessed 25 June 2024].</a:t>
            </a:r>
          </a:p>
          <a:p>
            <a:r>
              <a:rPr lang="en-GB" sz="1800" b="0" dirty="0"/>
              <a:t>[7]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Myles Allen et. al., “Frequently Asked Questions,” Intergovernmental Panel on Climate Change (IPCC), 2018. [Online]. Available: https://www.ipcc.ch/site/assets/uploads/sites/2/2018/12/SR15_FAQ_Low_Res.pdf. [Accessed 25 June 2024].</a:t>
            </a:r>
          </a:p>
          <a:p>
            <a:r>
              <a:rPr lang="en-GB" sz="1800" b="0" dirty="0"/>
              <a:t>[8] T. </a:t>
            </a:r>
            <a:r>
              <a:rPr lang="en-GB" sz="1800" b="0" dirty="0" err="1"/>
              <a:t>Fouqueray</a:t>
            </a:r>
            <a:r>
              <a:rPr lang="en-GB" sz="1800" b="0" dirty="0"/>
              <a:t>, J. </a:t>
            </a:r>
            <a:r>
              <a:rPr lang="en-GB" sz="1800" b="0" dirty="0" err="1"/>
              <a:t>Latune</a:t>
            </a:r>
            <a:r>
              <a:rPr lang="en-GB" sz="1800" b="0" dirty="0"/>
              <a:t>, M. </a:t>
            </a:r>
            <a:r>
              <a:rPr lang="en-GB" sz="1800" b="0" dirty="0" err="1"/>
              <a:t>Trommetter</a:t>
            </a:r>
            <a:r>
              <a:rPr lang="en-GB" sz="1800" b="0" dirty="0"/>
              <a:t> and N. </a:t>
            </a:r>
            <a:r>
              <a:rPr lang="en-GB" sz="1800" b="0" dirty="0" err="1"/>
              <a:t>Frascaria</a:t>
            </a:r>
            <a:r>
              <a:rPr lang="en-GB" sz="1800" b="0" dirty="0"/>
              <a:t>-Lacoste. Interdisciplinary </a:t>
            </a:r>
            <a:r>
              <a:rPr lang="en-GB" sz="1800" b="0" dirty="0" err="1"/>
              <a:t>modeling</a:t>
            </a:r>
            <a:r>
              <a:rPr lang="en-GB" sz="1800" b="0" dirty="0"/>
              <a:t> and participatory simulation of forest management to foster adaptation to climate change. Environmental Modelling &amp;amp; Software 2022 Vol. 151 Pages 105338.DOI: 10.1016/j.envsoft.2022.105338. https://dx.doi.org/10.1016/j.envsoft.2022.105338</a:t>
            </a:r>
          </a:p>
          <a:p>
            <a:endParaRPr lang="en-US" sz="1800" b="0" dirty="0"/>
          </a:p>
        </p:txBody>
      </p:sp>
    </p:spTree>
    <p:extLst>
      <p:ext uri="{BB962C8B-B14F-4D97-AF65-F5344CB8AC3E}">
        <p14:creationId xmlns:p14="http://schemas.microsoft.com/office/powerpoint/2010/main" val="1727452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267510" y="1172183"/>
            <a:ext cx="8608979" cy="4513634"/>
          </a:xfrm>
        </p:spPr>
        <p:txBody>
          <a:bodyPr/>
          <a:lstStyle/>
          <a:p>
            <a:r>
              <a:rPr lang="en-GB" sz="1800" b="0" dirty="0"/>
              <a:t>[9] C. Garcia and E. </a:t>
            </a:r>
            <a:r>
              <a:rPr lang="en-GB" sz="1800" b="0" dirty="0" err="1"/>
              <a:t>Speelman</a:t>
            </a:r>
            <a:r>
              <a:rPr lang="en-GB" sz="1800" b="0" dirty="0"/>
              <a:t>. 2017. Landscape Approaches, Wicked Problems and Role Playing Games. DOI: 10.13140/RG.2.2.26134.24644. </a:t>
            </a:r>
            <a:r>
              <a:rPr lang="en-GB" sz="1800" b="0" dirty="0">
                <a:hlinkClick r:id="rId2"/>
              </a:rPr>
              <a:t>https://www.researchgate.net/publication/320170969_Landscape_Approaches_Wicked_Problems_and_Role_Playing_Games</a:t>
            </a:r>
            <a:r>
              <a:rPr lang="en-GB" sz="1800" b="0" dirty="0"/>
              <a:t>.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dirty="0"/>
              <a:t>[10]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P. O.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Waeber</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M.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Melnykovych</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 Riegel, L. V.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Chongong</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R.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Lloren</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J.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Raher</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et al. Institution: MDPI AG 2023. Fostering Innovation, Transition, and Reconstruction of Forestry: Critical Thinking and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Transdisciplinarity</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in Forest Education with Strategy Games. DOI: 10.20944/preprints202305.1718.v1. </a:t>
            </a:r>
            <a:r>
              <a:rPr lang="en-GB" sz="1800" b="0" dirty="0">
                <a:effectLst/>
                <a:latin typeface="Calibri" panose="020F0502020204030204" pitchFamily="34" charset="0"/>
                <a:ea typeface="Calibri" panose="020F0502020204030204" pitchFamily="34" charset="0"/>
                <a:cs typeface="Times New Roman" panose="02020603050405020304" pitchFamily="18" charset="0"/>
                <a:hlinkClick r:id="rId3"/>
              </a:rPr>
              <a:t>https://dx.doi.org/10.20944/preprints202305.1718.v1</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0" dirty="0"/>
              <a:t>[11]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Myles Allen et. al., “Frequently Asked Questions,” Intergovernmental Panel on Climate Change (IPCC), 2018. [Online]. Available: https://www.ipcc.ch/site/assets/uploads/sites/2/2018/12/SR15_FAQ_Low_Res.pdf. [Accessed 25 June 2024].</a:t>
            </a:r>
          </a:p>
          <a:p>
            <a:pPr marR="0"/>
            <a:r>
              <a:rPr lang="en-GB" sz="1800" b="0" dirty="0"/>
              <a:t>[12] C. </a:t>
            </a:r>
            <a:r>
              <a:rPr lang="en-GB" sz="1800" b="0" dirty="0" err="1"/>
              <a:t>Hoyles</a:t>
            </a:r>
            <a:r>
              <a:rPr lang="en-GB" sz="1800" b="0" dirty="0"/>
              <a:t>, R. </a:t>
            </a:r>
            <a:r>
              <a:rPr lang="en-GB" sz="1800" b="0" dirty="0" err="1"/>
              <a:t>Noss</a:t>
            </a:r>
            <a:r>
              <a:rPr lang="en-GB" sz="1800" b="0" dirty="0"/>
              <a:t> and R. Adamson. 2002. </a:t>
            </a:r>
            <a:r>
              <a:rPr lang="en-US" sz="1800" b="0" dirty="0"/>
              <a:t>Rethinking the Microworld Idea. </a:t>
            </a:r>
            <a:r>
              <a:rPr lang="en-GB" sz="1800" b="0" dirty="0"/>
              <a:t>Journal of Educational Computing Research Vol. 27 Issue 1 Pages 29-53. DOI: 10.2190/u6x9-0m6h-mu1q-v36x. https://journals.sagepub.com/doi/abs/10.2190/U6X9-0M6H-MU1Q-V36X</a:t>
            </a:r>
            <a:endParaRPr lang="en-US" sz="1800" b="0" dirty="0"/>
          </a:p>
        </p:txBody>
      </p:sp>
    </p:spTree>
    <p:extLst>
      <p:ext uri="{BB962C8B-B14F-4D97-AF65-F5344CB8AC3E}">
        <p14:creationId xmlns:p14="http://schemas.microsoft.com/office/powerpoint/2010/main" val="3861452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Levels Rising Comment">
            <a:extLst>
              <a:ext uri="{FF2B5EF4-FFF2-40B4-BE49-F238E27FC236}">
                <a16:creationId xmlns:a16="http://schemas.microsoft.com/office/drawing/2014/main" id="{68D7133F-62FB-DE1E-325A-A781D3DC559B}"/>
              </a:ext>
            </a:extLst>
          </p:cNvPr>
          <p:cNvSpPr/>
          <p:nvPr/>
        </p:nvSpPr>
        <p:spPr>
          <a:xfrm>
            <a:off x="2790016" y="2556059"/>
            <a:ext cx="1188753" cy="867441"/>
          </a:xfrm>
          <a:prstGeom prst="roundRect">
            <a:avLst/>
          </a:prstGeom>
          <a:solidFill>
            <a:schemeClr val="bg2">
              <a:lumMod val="8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CO2 Conc. In Air = </a:t>
            </a:r>
            <a:r>
              <a:rPr lang="en-US" sz="1600" b="1" dirty="0">
                <a:solidFill>
                  <a:schemeClr val="tx1"/>
                </a:solidFill>
              </a:rPr>
              <a:t>↑ </a:t>
            </a:r>
            <a:r>
              <a:rPr lang="en-GB" sz="1600" b="1" dirty="0">
                <a:solidFill>
                  <a:schemeClr val="tx1"/>
                </a:solidFill>
              </a:rPr>
              <a:t>rapidly</a:t>
            </a:r>
            <a:endParaRPr lang="en-US" sz="1600" b="1" dirty="0">
              <a:solidFill>
                <a:schemeClr val="tx1"/>
              </a:solidFill>
            </a:endParaRP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30679AAE-9FF1-D92D-DE1C-FB764DE5607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52166" y="1"/>
            <a:ext cx="4691834" cy="3035029"/>
          </a:xfrm>
          <a:prstGeom prst="rect">
            <a:avLst/>
          </a:prstGeom>
        </p:spPr>
      </p:pic>
      <p:sp>
        <p:nvSpPr>
          <p:cNvPr id="2" name="Title 1">
            <a:extLst>
              <a:ext uri="{FF2B5EF4-FFF2-40B4-BE49-F238E27FC236}">
                <a16:creationId xmlns:a16="http://schemas.microsoft.com/office/drawing/2014/main" id="{C47144C4-073B-9237-BB33-6FB486A59923}"/>
              </a:ext>
            </a:extLst>
          </p:cNvPr>
          <p:cNvSpPr>
            <a:spLocks noGrp="1"/>
          </p:cNvSpPr>
          <p:nvPr>
            <p:ph type="title"/>
          </p:nvPr>
        </p:nvSpPr>
        <p:spPr/>
        <p:txBody>
          <a:bodyPr/>
          <a:lstStyle/>
          <a:p>
            <a:r>
              <a:rPr lang="en-GB" dirty="0"/>
              <a:t>Background</a:t>
            </a:r>
            <a:endParaRPr lang="en-US" dirty="0"/>
          </a:p>
        </p:txBody>
      </p:sp>
      <p:sp>
        <p:nvSpPr>
          <p:cNvPr id="4" name="Text Placeholder 3">
            <a:extLst>
              <a:ext uri="{FF2B5EF4-FFF2-40B4-BE49-F238E27FC236}">
                <a16:creationId xmlns:a16="http://schemas.microsoft.com/office/drawing/2014/main" id="{5D81FED6-DFFB-A25F-37D6-8AE5CE541CEF}"/>
              </a:ext>
            </a:extLst>
          </p:cNvPr>
          <p:cNvSpPr>
            <a:spLocks noGrp="1"/>
          </p:cNvSpPr>
          <p:nvPr>
            <p:ph type="body" sz="quarter" idx="11"/>
          </p:nvPr>
        </p:nvSpPr>
        <p:spPr>
          <a:xfrm>
            <a:off x="851741" y="1033198"/>
            <a:ext cx="7500938" cy="276225"/>
          </a:xfrm>
        </p:spPr>
        <p:txBody>
          <a:bodyPr/>
          <a:lstStyle/>
          <a:p>
            <a:r>
              <a:rPr lang="en-GB" sz="1600" b="1" dirty="0">
                <a:solidFill>
                  <a:srgbClr val="FF0000"/>
                </a:solidFill>
              </a:rPr>
              <a:t>CLIMATE CHANGE</a:t>
            </a:r>
            <a:endParaRPr lang="en-US" sz="1600" b="1" dirty="0">
              <a:solidFill>
                <a:srgbClr val="FF0000"/>
              </a:solidFill>
            </a:endParaRPr>
          </a:p>
        </p:txBody>
      </p:sp>
      <p:sp>
        <p:nvSpPr>
          <p:cNvPr id="15" name="Text Placeholder 3">
            <a:extLst>
              <a:ext uri="{FF2B5EF4-FFF2-40B4-BE49-F238E27FC236}">
                <a16:creationId xmlns:a16="http://schemas.microsoft.com/office/drawing/2014/main" id="{2283E8D2-B0DB-507C-3AA6-9EA6D2E15D1C}"/>
              </a:ext>
            </a:extLst>
          </p:cNvPr>
          <p:cNvSpPr>
            <a:spLocks noGrp="1"/>
          </p:cNvSpPr>
          <p:nvPr>
            <p:ph type="body" sz="quarter" idx="10"/>
          </p:nvPr>
        </p:nvSpPr>
        <p:spPr>
          <a:xfrm>
            <a:off x="478494" y="1471898"/>
            <a:ext cx="3157463" cy="1856380"/>
          </a:xfrm>
        </p:spPr>
        <p:txBody>
          <a:bodyPr/>
          <a:lstStyle/>
          <a:p>
            <a:pPr marL="342900" indent="-342900">
              <a:spcBef>
                <a:spcPts val="600"/>
              </a:spcBef>
              <a:buFont typeface="Wingdings" panose="05000000000000000000" pitchFamily="2" charset="2"/>
              <a:buChar char="§"/>
            </a:pPr>
            <a:r>
              <a:rPr lang="en-IE" sz="1800" b="0" dirty="0">
                <a:solidFill>
                  <a:schemeClr val="tx2"/>
                </a:solidFill>
              </a:rPr>
              <a:t>Extreme Climate</a:t>
            </a:r>
            <a:r>
              <a:rPr lang="en-IE" sz="1800" b="0" dirty="0">
                <a:solidFill>
                  <a:schemeClr val="bg1">
                    <a:lumMod val="50000"/>
                  </a:schemeClr>
                </a:solidFill>
              </a:rPr>
              <a:t>: </a:t>
            </a:r>
            <a:r>
              <a:rPr lang="en-US" sz="1800" b="0" i="1" dirty="0">
                <a:solidFill>
                  <a:schemeClr val="bg1">
                    <a:lumMod val="50000"/>
                  </a:schemeClr>
                </a:solidFill>
              </a:rPr>
              <a:t>Heatwaves, Floods, Wildfires, Storms …</a:t>
            </a:r>
          </a:p>
          <a:p>
            <a:pPr marL="342900" indent="-342900">
              <a:spcBef>
                <a:spcPts val="600"/>
              </a:spcBef>
              <a:buFont typeface="Wingdings" panose="05000000000000000000" pitchFamily="2" charset="2"/>
              <a:buChar char="§"/>
            </a:pPr>
            <a:r>
              <a:rPr lang="en-US" sz="1800" b="0" dirty="0">
                <a:solidFill>
                  <a:schemeClr val="tx2"/>
                </a:solidFill>
              </a:rPr>
              <a:t>Disruption of Industry</a:t>
            </a:r>
            <a:r>
              <a:rPr lang="en-US" sz="1800" b="0" dirty="0">
                <a:solidFill>
                  <a:schemeClr val="bg1">
                    <a:lumMod val="50000"/>
                  </a:schemeClr>
                </a:solidFill>
              </a:rPr>
              <a:t>:</a:t>
            </a:r>
            <a:r>
              <a:rPr lang="en-US" sz="1800" b="0" dirty="0">
                <a:solidFill>
                  <a:schemeClr val="tx2"/>
                </a:solidFill>
              </a:rPr>
              <a:t> </a:t>
            </a:r>
            <a:r>
              <a:rPr lang="en-US" sz="1800" b="0" i="1" dirty="0">
                <a:solidFill>
                  <a:schemeClr val="bg1">
                    <a:lumMod val="50000"/>
                  </a:schemeClr>
                </a:solidFill>
              </a:rPr>
              <a:t>Agriculture, Energy, Infrastructure …</a:t>
            </a:r>
          </a:p>
          <a:p>
            <a:pPr marL="342900" indent="-342900">
              <a:spcBef>
                <a:spcPts val="600"/>
              </a:spcBef>
              <a:buFont typeface="Wingdings" panose="05000000000000000000" pitchFamily="2" charset="2"/>
              <a:buChar char="§"/>
            </a:pPr>
            <a:r>
              <a:rPr lang="en-IE" sz="1800" b="0" dirty="0">
                <a:solidFill>
                  <a:schemeClr val="tx2"/>
                </a:solidFill>
              </a:rPr>
              <a:t>Health Risks</a:t>
            </a:r>
          </a:p>
          <a:p>
            <a:pPr>
              <a:spcBef>
                <a:spcPts val="600"/>
              </a:spcBef>
            </a:pPr>
            <a:endParaRPr lang="en-US" sz="1800" dirty="0"/>
          </a:p>
          <a:p>
            <a:pPr marL="342900" indent="-342900">
              <a:spcBef>
                <a:spcPts val="600"/>
              </a:spcBef>
              <a:buFont typeface="Arial" panose="020B0604020202020204" pitchFamily="34" charset="0"/>
              <a:buChar char="•"/>
            </a:pPr>
            <a:endParaRPr lang="en-US" sz="1800" b="0" dirty="0"/>
          </a:p>
        </p:txBody>
      </p:sp>
      <p:grpSp>
        <p:nvGrpSpPr>
          <p:cNvPr id="33" name="Group 32">
            <a:extLst>
              <a:ext uri="{FF2B5EF4-FFF2-40B4-BE49-F238E27FC236}">
                <a16:creationId xmlns:a16="http://schemas.microsoft.com/office/drawing/2014/main" id="{88AA9847-7B5C-6434-B211-18F6C937F22C}"/>
              </a:ext>
            </a:extLst>
          </p:cNvPr>
          <p:cNvGrpSpPr/>
          <p:nvPr/>
        </p:nvGrpSpPr>
        <p:grpSpPr>
          <a:xfrm>
            <a:off x="476552" y="3638419"/>
            <a:ext cx="4530905" cy="1873567"/>
            <a:chOff x="564204" y="4011135"/>
            <a:chExt cx="4530905" cy="1873567"/>
          </a:xfrm>
        </p:grpSpPr>
        <p:cxnSp>
          <p:nvCxnSpPr>
            <p:cNvPr id="17" name="Straight Connector 16">
              <a:extLst>
                <a:ext uri="{FF2B5EF4-FFF2-40B4-BE49-F238E27FC236}">
                  <a16:creationId xmlns:a16="http://schemas.microsoft.com/office/drawing/2014/main" id="{65AC78A1-A10B-5153-5735-1E20ECACBEAF}"/>
                </a:ext>
              </a:extLst>
            </p:cNvPr>
            <p:cNvCxnSpPr>
              <a:cxnSpLocks/>
            </p:cNvCxnSpPr>
            <p:nvPr/>
          </p:nvCxnSpPr>
          <p:spPr>
            <a:xfrm>
              <a:off x="564204" y="4980562"/>
              <a:ext cx="4341625" cy="0"/>
            </a:xfrm>
            <a:prstGeom prst="line">
              <a:avLst/>
            </a:prstGeom>
            <a:ln w="57150" cap="rnd"/>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A261223-14BB-8A56-2E61-E3F334824C02}"/>
                </a:ext>
              </a:extLst>
            </p:cNvPr>
            <p:cNvSpPr/>
            <p:nvPr/>
          </p:nvSpPr>
          <p:spPr>
            <a:xfrm>
              <a:off x="828674" y="4875991"/>
              <a:ext cx="1836705" cy="209141"/>
            </a:xfrm>
            <a:prstGeom prst="round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F870F26-1DB1-25FF-D5D5-3E37EC23ACF3}"/>
                </a:ext>
              </a:extLst>
            </p:cNvPr>
            <p:cNvSpPr/>
            <p:nvPr/>
          </p:nvSpPr>
          <p:spPr>
            <a:xfrm>
              <a:off x="2754861" y="4875990"/>
              <a:ext cx="180000" cy="209141"/>
            </a:xfrm>
            <a:prstGeom prst="round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5519F06-8186-E5B3-549D-3FE81F9512E3}"/>
                </a:ext>
              </a:extLst>
            </p:cNvPr>
            <p:cNvSpPr/>
            <p:nvPr/>
          </p:nvSpPr>
          <p:spPr>
            <a:xfrm>
              <a:off x="3641416" y="4875990"/>
              <a:ext cx="180000" cy="209141"/>
            </a:xfrm>
            <a:prstGeom prst="roundRect">
              <a:avLst/>
            </a:prstGeom>
            <a:solidFill>
              <a:srgbClr val="FFFF00"/>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BD433D40-25C4-7630-B31D-10839F65E6C2}"/>
                </a:ext>
              </a:extLst>
            </p:cNvPr>
            <p:cNvSpPr/>
            <p:nvPr/>
          </p:nvSpPr>
          <p:spPr>
            <a:xfrm>
              <a:off x="3889640" y="4877165"/>
              <a:ext cx="180000" cy="209141"/>
            </a:xfrm>
            <a:prstGeom prst="roundRect">
              <a:avLst/>
            </a:prstGeom>
            <a:solidFill>
              <a:srgbClr val="005EAE"/>
            </a:solidFill>
            <a:ln w="28575">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peech Bubble: Rectangle 27">
              <a:extLst>
                <a:ext uri="{FF2B5EF4-FFF2-40B4-BE49-F238E27FC236}">
                  <a16:creationId xmlns:a16="http://schemas.microsoft.com/office/drawing/2014/main" id="{28FBDE74-1CBF-2498-A893-1852E9BD3942}"/>
                </a:ext>
              </a:extLst>
            </p:cNvPr>
            <p:cNvSpPr/>
            <p:nvPr/>
          </p:nvSpPr>
          <p:spPr>
            <a:xfrm>
              <a:off x="564204" y="4025480"/>
              <a:ext cx="1833219" cy="474302"/>
            </a:xfrm>
            <a:prstGeom prst="wedgeRectCallout">
              <a:avLst>
                <a:gd name="adj1" fmla="val -21863"/>
                <a:gd name="adj2" fmla="val 127894"/>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Human Evolution</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200 – 300 ppm</a:t>
              </a:r>
              <a:endParaRPr lang="en-US" sz="1400" i="1" dirty="0">
                <a:solidFill>
                  <a:schemeClr val="tx1"/>
                </a:solidFill>
              </a:endParaRPr>
            </a:p>
          </p:txBody>
        </p:sp>
        <p:sp>
          <p:nvSpPr>
            <p:cNvPr id="29" name="Speech Bubble: Rectangle 28">
              <a:extLst>
                <a:ext uri="{FF2B5EF4-FFF2-40B4-BE49-F238E27FC236}">
                  <a16:creationId xmlns:a16="http://schemas.microsoft.com/office/drawing/2014/main" id="{510AFB28-329D-FB58-85F3-C116FB2E6F98}"/>
                </a:ext>
              </a:extLst>
            </p:cNvPr>
            <p:cNvSpPr/>
            <p:nvPr/>
          </p:nvSpPr>
          <p:spPr>
            <a:xfrm>
              <a:off x="1863333" y="5410400"/>
              <a:ext cx="1394607" cy="474302"/>
            </a:xfrm>
            <a:prstGeom prst="wedgeRectCallout">
              <a:avLst>
                <a:gd name="adj1" fmla="val 21242"/>
                <a:gd name="adj2" fmla="val -116915"/>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Pre-Industrial</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280 ppm</a:t>
              </a:r>
              <a:endParaRPr lang="en-US" sz="1400" i="1" dirty="0">
                <a:solidFill>
                  <a:schemeClr val="tx1"/>
                </a:solidFill>
              </a:endParaRPr>
            </a:p>
          </p:txBody>
        </p:sp>
        <p:sp>
          <p:nvSpPr>
            <p:cNvPr id="30" name="Speech Bubble: Rectangle 29">
              <a:extLst>
                <a:ext uri="{FF2B5EF4-FFF2-40B4-BE49-F238E27FC236}">
                  <a16:creationId xmlns:a16="http://schemas.microsoft.com/office/drawing/2014/main" id="{E69D6D1E-CBB9-81A6-D5F7-436098C7D143}"/>
                </a:ext>
              </a:extLst>
            </p:cNvPr>
            <p:cNvSpPr/>
            <p:nvPr/>
          </p:nvSpPr>
          <p:spPr>
            <a:xfrm>
              <a:off x="2611399" y="4011135"/>
              <a:ext cx="1685165" cy="474302"/>
            </a:xfrm>
            <a:prstGeom prst="wedgeRectCallout">
              <a:avLst>
                <a:gd name="adj1" fmla="val 17167"/>
                <a:gd name="adj2" fmla="val 135057"/>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Now</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 (22 June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2024</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427 </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ppm</a:t>
              </a:r>
              <a:endParaRPr lang="en-US" sz="1400" i="1" dirty="0">
                <a:solidFill>
                  <a:schemeClr val="tx1"/>
                </a:solidFill>
              </a:endParaRPr>
            </a:p>
          </p:txBody>
        </p:sp>
        <p:sp>
          <p:nvSpPr>
            <p:cNvPr id="31" name="Speech Bubble: Rectangle 30">
              <a:extLst>
                <a:ext uri="{FF2B5EF4-FFF2-40B4-BE49-F238E27FC236}">
                  <a16:creationId xmlns:a16="http://schemas.microsoft.com/office/drawing/2014/main" id="{24D35EB4-0013-3A35-9CE0-71EC605CC8BF}"/>
                </a:ext>
              </a:extLst>
            </p:cNvPr>
            <p:cNvSpPr/>
            <p:nvPr/>
          </p:nvSpPr>
          <p:spPr>
            <a:xfrm>
              <a:off x="3556353" y="5408340"/>
              <a:ext cx="1538756" cy="474302"/>
            </a:xfrm>
            <a:prstGeom prst="wedgeRectCallout">
              <a:avLst>
                <a:gd name="adj1" fmla="val -22204"/>
                <a:gd name="adj2" fmla="val -115387"/>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Dangerous</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430 </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ppm [5]</a:t>
              </a:r>
              <a:endParaRPr lang="en-US" sz="1400" i="1" dirty="0">
                <a:solidFill>
                  <a:schemeClr val="tx1"/>
                </a:solidFill>
              </a:endParaRPr>
            </a:p>
          </p:txBody>
        </p:sp>
      </p:grpSp>
      <p:sp>
        <p:nvSpPr>
          <p:cNvPr id="34" name="Block Arc 33">
            <a:extLst>
              <a:ext uri="{FF2B5EF4-FFF2-40B4-BE49-F238E27FC236}">
                <a16:creationId xmlns:a16="http://schemas.microsoft.com/office/drawing/2014/main" id="{831BDE0C-AD29-8792-C991-BF21818507B5}"/>
              </a:ext>
            </a:extLst>
          </p:cNvPr>
          <p:cNvSpPr/>
          <p:nvPr/>
        </p:nvSpPr>
        <p:spPr>
          <a:xfrm rot="2573738">
            <a:off x="5814804" y="251517"/>
            <a:ext cx="2651760" cy="2690948"/>
          </a:xfrm>
          <a:prstGeom prst="blockArc">
            <a:avLst>
              <a:gd name="adj1" fmla="val 10800000"/>
              <a:gd name="adj2" fmla="val 19536070"/>
              <a:gd name="adj3" fmla="val 3386"/>
            </a:avLst>
          </a:prstGeom>
          <a:gradFill flip="none" rotWithShape="1">
            <a:gsLst>
              <a:gs pos="86000">
                <a:srgbClr val="FF6262"/>
              </a:gs>
              <a:gs pos="0">
                <a:schemeClr val="bg2"/>
              </a:gs>
              <a:gs pos="100000">
                <a:srgbClr val="FF0000"/>
              </a:gs>
            </a:gsLst>
            <a:path path="circle">
              <a:fillToRect l="50000" t="-80000" r="50000" b="180000"/>
            </a:path>
            <a:tileRect/>
          </a:gradFill>
          <a:ln w="31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E92B645F-C979-8D49-2E2F-1BA8B69308A8}"/>
              </a:ext>
            </a:extLst>
          </p:cNvPr>
          <p:cNvSpPr/>
          <p:nvPr/>
        </p:nvSpPr>
        <p:spPr>
          <a:xfrm>
            <a:off x="7759855" y="1809974"/>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E51675D4-5B25-5DC5-0C7E-05ED77BE231B}"/>
              </a:ext>
            </a:extLst>
          </p:cNvPr>
          <p:cNvSpPr/>
          <p:nvPr/>
        </p:nvSpPr>
        <p:spPr>
          <a:xfrm>
            <a:off x="7640333" y="3069153"/>
            <a:ext cx="1138136" cy="477376"/>
          </a:xfrm>
          <a:prstGeom prst="wedgeRectCallout">
            <a:avLst>
              <a:gd name="adj1" fmla="val -34306"/>
              <a:gd name="adj2" fmla="val -306204"/>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INDIA</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50 °C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1400" dirty="0">
              <a:solidFill>
                <a:schemeClr val="tx1"/>
              </a:solidFill>
            </a:endParaRPr>
          </a:p>
        </p:txBody>
      </p:sp>
      <p:sp>
        <p:nvSpPr>
          <p:cNvPr id="37" name="Oval 36">
            <a:extLst>
              <a:ext uri="{FF2B5EF4-FFF2-40B4-BE49-F238E27FC236}">
                <a16:creationId xmlns:a16="http://schemas.microsoft.com/office/drawing/2014/main" id="{22E37EA6-31DA-8E1A-DED2-8EFFF1285FC8}"/>
              </a:ext>
            </a:extLst>
          </p:cNvPr>
          <p:cNvSpPr/>
          <p:nvPr/>
        </p:nvSpPr>
        <p:spPr>
          <a:xfrm>
            <a:off x="6839366" y="1377564"/>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13">
            <a:extLst>
              <a:ext uri="{FF2B5EF4-FFF2-40B4-BE49-F238E27FC236}">
                <a16:creationId xmlns:a16="http://schemas.microsoft.com/office/drawing/2014/main" id="{1288AF15-FA6E-8E3A-47E4-FE844CD2C32D}"/>
              </a:ext>
            </a:extLst>
          </p:cNvPr>
          <p:cNvSpPr/>
          <p:nvPr/>
        </p:nvSpPr>
        <p:spPr>
          <a:xfrm>
            <a:off x="5279535" y="3062828"/>
            <a:ext cx="2123788" cy="469186"/>
          </a:xfrm>
          <a:prstGeom prst="wedgeRectCallout">
            <a:avLst>
              <a:gd name="adj1" fmla="val 26341"/>
              <a:gd name="adj2" fmla="val -398368"/>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EU</a:t>
            </a: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ROPE</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(2023) was the hottest year on record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a:t>
            </a:r>
            <a:endParaRPr lang="en-US" sz="1400" dirty="0">
              <a:solidFill>
                <a:schemeClr val="tx1"/>
              </a:solidFill>
            </a:endParaRPr>
          </a:p>
        </p:txBody>
      </p:sp>
      <p:sp>
        <p:nvSpPr>
          <p:cNvPr id="38" name="Oval 37">
            <a:extLst>
              <a:ext uri="{FF2B5EF4-FFF2-40B4-BE49-F238E27FC236}">
                <a16:creationId xmlns:a16="http://schemas.microsoft.com/office/drawing/2014/main" id="{8772DE3B-C0D2-10E8-4243-ADCA5F6D739C}"/>
              </a:ext>
            </a:extLst>
          </p:cNvPr>
          <p:cNvSpPr/>
          <p:nvPr/>
        </p:nvSpPr>
        <p:spPr>
          <a:xfrm>
            <a:off x="5412611" y="1788926"/>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11">
            <a:extLst>
              <a:ext uri="{FF2B5EF4-FFF2-40B4-BE49-F238E27FC236}">
                <a16:creationId xmlns:a16="http://schemas.microsoft.com/office/drawing/2014/main" id="{B35ECE56-DE7A-DD5E-EF30-387DA78EE9B9}"/>
              </a:ext>
            </a:extLst>
          </p:cNvPr>
          <p:cNvSpPr/>
          <p:nvPr/>
        </p:nvSpPr>
        <p:spPr>
          <a:xfrm>
            <a:off x="4215779" y="2319031"/>
            <a:ext cx="1304832" cy="448636"/>
          </a:xfrm>
          <a:prstGeom prst="wedgeRectCallout">
            <a:avLst>
              <a:gd name="adj1" fmla="val 45218"/>
              <a:gd name="adj2" fmla="val -146895"/>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MEXICO</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51.9</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a:t>
            </a:r>
            <a:endParaRPr lang="en-US" sz="1400" dirty="0">
              <a:solidFill>
                <a:schemeClr val="tx1"/>
              </a:solidFill>
            </a:endParaRPr>
          </a:p>
        </p:txBody>
      </p:sp>
      <p:sp>
        <p:nvSpPr>
          <p:cNvPr id="39" name="Oval 38">
            <a:extLst>
              <a:ext uri="{FF2B5EF4-FFF2-40B4-BE49-F238E27FC236}">
                <a16:creationId xmlns:a16="http://schemas.microsoft.com/office/drawing/2014/main" id="{996B5374-CA8B-4BB5-8330-0A064064EF80}"/>
              </a:ext>
            </a:extLst>
          </p:cNvPr>
          <p:cNvSpPr/>
          <p:nvPr/>
        </p:nvSpPr>
        <p:spPr>
          <a:xfrm>
            <a:off x="5412611" y="1596992"/>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9">
            <a:extLst>
              <a:ext uri="{FF2B5EF4-FFF2-40B4-BE49-F238E27FC236}">
                <a16:creationId xmlns:a16="http://schemas.microsoft.com/office/drawing/2014/main" id="{A8525AAB-E22E-8B1B-8CEA-49C104352C0B}"/>
              </a:ext>
            </a:extLst>
          </p:cNvPr>
          <p:cNvSpPr/>
          <p:nvPr/>
        </p:nvSpPr>
        <p:spPr>
          <a:xfrm>
            <a:off x="3990552" y="208069"/>
            <a:ext cx="914099" cy="464569"/>
          </a:xfrm>
          <a:prstGeom prst="wedgeRectCallout">
            <a:avLst>
              <a:gd name="adj1" fmla="val 112410"/>
              <a:gd name="adj2" fmla="val 261976"/>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USA</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43</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endParaRPr lang="en-US" sz="1400" dirty="0">
              <a:solidFill>
                <a:schemeClr val="tx1"/>
              </a:solidFill>
            </a:endParaRPr>
          </a:p>
        </p:txBody>
      </p:sp>
      <p:sp>
        <p:nvSpPr>
          <p:cNvPr id="40" name="Text Placeholder 3">
            <a:extLst>
              <a:ext uri="{FF2B5EF4-FFF2-40B4-BE49-F238E27FC236}">
                <a16:creationId xmlns:a16="http://schemas.microsoft.com/office/drawing/2014/main" id="{9E0FE3E4-BEF7-179C-35E7-0D6B86201A7F}"/>
              </a:ext>
            </a:extLst>
          </p:cNvPr>
          <p:cNvSpPr txBox="1">
            <a:spLocks/>
          </p:cNvSpPr>
          <p:nvPr/>
        </p:nvSpPr>
        <p:spPr>
          <a:xfrm rot="527709">
            <a:off x="6490380" y="758794"/>
            <a:ext cx="1685165" cy="572452"/>
          </a:xfrm>
          <a:prstGeom prst="rect">
            <a:avLst/>
          </a:prstGeom>
          <a:solidFill>
            <a:srgbClr val="FFFFFF">
              <a:alpha val="69804"/>
            </a:srgbClr>
          </a:solidFill>
        </p:spPr>
        <p:txBody>
          <a:bodyPr vert="horz" lIns="0" tIns="0" rIns="0" bIns="0" rtlCol="0">
            <a:noAutofit/>
          </a:bodyPr>
          <a:lstStyle>
            <a:lvl1pPr marL="0" indent="0" algn="l" defTabSz="914400" rtl="0" eaLnBrk="1" latinLnBrk="0" hangingPunct="1">
              <a:spcBef>
                <a:spcPts val="900"/>
              </a:spcBef>
              <a:buClr>
                <a:schemeClr val="tx2"/>
              </a:buClr>
              <a:buSzPts val="2000"/>
              <a:buFont typeface="Arial"/>
              <a:buNone/>
              <a:defRPr sz="2000" b="1" kern="1200">
                <a:solidFill>
                  <a:schemeClr val="tx1"/>
                </a:solidFill>
                <a:latin typeface="+mn-lt"/>
                <a:ea typeface="+mn-ea"/>
                <a:cs typeface="+mn-cs"/>
              </a:defRPr>
            </a:lvl1pPr>
            <a:lvl2pPr marL="625475" indent="-233363" algn="l" defTabSz="914400" rtl="0" eaLnBrk="1" latinLnBrk="0" hangingPunct="1">
              <a:spcBef>
                <a:spcPts val="1134"/>
              </a:spcBef>
              <a:buClr>
                <a:schemeClr val="tx2"/>
              </a:buClr>
              <a:buSzPts val="2000"/>
              <a:buFont typeface="Minion Pro"/>
              <a:buChar char="‒"/>
              <a:defRPr sz="2000" kern="1200">
                <a:solidFill>
                  <a:schemeClr val="tx1"/>
                </a:solidFill>
                <a:latin typeface="+mn-lt"/>
                <a:ea typeface="+mn-ea"/>
                <a:cs typeface="+mn-cs"/>
              </a:defRPr>
            </a:lvl2pPr>
            <a:lvl3pPr marL="912813" indent="-222250" algn="l" defTabSz="914400" rtl="0" eaLnBrk="1" latinLnBrk="0" hangingPunct="1">
              <a:spcBef>
                <a:spcPts val="1134"/>
              </a:spcBef>
              <a:buClr>
                <a:schemeClr val="tx2"/>
              </a:buClr>
              <a:buSzPts val="2000"/>
              <a:buFont typeface="Arial"/>
              <a:buChar char="»"/>
              <a:defRPr sz="2000" kern="1200">
                <a:solidFill>
                  <a:schemeClr val="tx1"/>
                </a:solidFill>
                <a:latin typeface="+mn-lt"/>
                <a:ea typeface="+mn-ea"/>
                <a:cs typeface="+mn-cs"/>
              </a:defRPr>
            </a:lvl3pPr>
            <a:lvl4pPr marL="1128713" indent="-190500"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439863"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600"/>
              </a:spcBef>
            </a:pPr>
            <a:r>
              <a:rPr lang="en-GB" sz="1600" dirty="0">
                <a:solidFill>
                  <a:srgbClr val="FF0000"/>
                </a:solidFill>
              </a:rPr>
              <a:t>CO2: </a:t>
            </a:r>
            <a:r>
              <a:rPr lang="en-GB" sz="1600" dirty="0">
                <a:solidFill>
                  <a:schemeClr val="tx2"/>
                </a:solidFill>
              </a:rPr>
              <a:t>Important Greenhouse Gas</a:t>
            </a:r>
            <a:endParaRPr lang="en-US" sz="1600" b="0" dirty="0">
              <a:solidFill>
                <a:schemeClr val="tx2"/>
              </a:solidFill>
            </a:endParaRPr>
          </a:p>
        </p:txBody>
      </p:sp>
      <p:grpSp>
        <p:nvGrpSpPr>
          <p:cNvPr id="78" name="Group 77">
            <a:extLst>
              <a:ext uri="{FF2B5EF4-FFF2-40B4-BE49-F238E27FC236}">
                <a16:creationId xmlns:a16="http://schemas.microsoft.com/office/drawing/2014/main" id="{9693B2EA-07FA-7565-611E-B8EF31B9B7A6}"/>
              </a:ext>
            </a:extLst>
          </p:cNvPr>
          <p:cNvGrpSpPr/>
          <p:nvPr/>
        </p:nvGrpSpPr>
        <p:grpSpPr>
          <a:xfrm>
            <a:off x="1277881" y="3678403"/>
            <a:ext cx="7749953" cy="2070098"/>
            <a:chOff x="1277881" y="3678403"/>
            <a:chExt cx="7749953" cy="2070098"/>
          </a:xfrm>
        </p:grpSpPr>
        <p:sp>
          <p:nvSpPr>
            <p:cNvPr id="55" name="TextBox 54">
              <a:extLst>
                <a:ext uri="{FF2B5EF4-FFF2-40B4-BE49-F238E27FC236}">
                  <a16:creationId xmlns:a16="http://schemas.microsoft.com/office/drawing/2014/main" id="{D7C2C367-FD29-ACC1-97F3-3EBB54E6670E}"/>
                </a:ext>
              </a:extLst>
            </p:cNvPr>
            <p:cNvSpPr txBox="1"/>
            <p:nvPr/>
          </p:nvSpPr>
          <p:spPr>
            <a:xfrm>
              <a:off x="5137368" y="3678403"/>
              <a:ext cx="3890466" cy="646331"/>
            </a:xfrm>
            <a:prstGeom prst="rect">
              <a:avLst/>
            </a:prstGeom>
            <a:noFill/>
          </p:spPr>
          <p:txBody>
            <a:bodyPr wrap="square">
              <a:spAutoFit/>
            </a:bodyPr>
            <a:lstStyle/>
            <a:p>
              <a:pPr algn="ctr"/>
              <a:r>
                <a:rPr lang="en-GB" sz="18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Forests absorb 30% of global </a:t>
              </a:r>
            </a:p>
            <a:p>
              <a:pPr algn="ctr"/>
              <a:r>
                <a:rPr lang="en-GB" sz="18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emissions per year [6] but are fragile.</a:t>
              </a:r>
              <a:endParaRPr lang="en-US" b="1" dirty="0">
                <a:solidFill>
                  <a:schemeClr val="tx2"/>
                </a:solidFill>
              </a:endParaRPr>
            </a:p>
          </p:txBody>
        </p:sp>
        <p:sp>
          <p:nvSpPr>
            <p:cNvPr id="53" name="Text Placeholder 3">
              <a:extLst>
                <a:ext uri="{FF2B5EF4-FFF2-40B4-BE49-F238E27FC236}">
                  <a16:creationId xmlns:a16="http://schemas.microsoft.com/office/drawing/2014/main" id="{F3431CBE-1CA9-873F-E126-057144129B17}"/>
                </a:ext>
              </a:extLst>
            </p:cNvPr>
            <p:cNvSpPr txBox="1">
              <a:spLocks/>
            </p:cNvSpPr>
            <p:nvPr/>
          </p:nvSpPr>
          <p:spPr>
            <a:xfrm>
              <a:off x="1277881" y="5326637"/>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GB" sz="2000" b="1" dirty="0">
                  <a:solidFill>
                    <a:srgbClr val="00B050"/>
                  </a:solidFill>
                </a:rPr>
                <a:t>FORESTS</a:t>
              </a:r>
              <a:endParaRPr lang="en-US" sz="2000" b="1" dirty="0">
                <a:solidFill>
                  <a:srgbClr val="00B050"/>
                </a:solidFill>
              </a:endParaRPr>
            </a:p>
          </p:txBody>
        </p:sp>
        <p:grpSp>
          <p:nvGrpSpPr>
            <p:cNvPr id="69" name="Group 68">
              <a:extLst>
                <a:ext uri="{FF2B5EF4-FFF2-40B4-BE49-F238E27FC236}">
                  <a16:creationId xmlns:a16="http://schemas.microsoft.com/office/drawing/2014/main" id="{1066A8B3-10DA-69C0-18AD-BD4F329700D7}"/>
                </a:ext>
              </a:extLst>
            </p:cNvPr>
            <p:cNvGrpSpPr/>
            <p:nvPr/>
          </p:nvGrpSpPr>
          <p:grpSpPr>
            <a:xfrm>
              <a:off x="5287788" y="4426085"/>
              <a:ext cx="1270448" cy="1242994"/>
              <a:chOff x="5287788" y="4426085"/>
              <a:chExt cx="1270448" cy="1242994"/>
            </a:xfrm>
          </p:grpSpPr>
          <p:pic>
            <p:nvPicPr>
              <p:cNvPr id="59" name="Graphic 58" descr="Fir tree with solid fill">
                <a:extLst>
                  <a:ext uri="{FF2B5EF4-FFF2-40B4-BE49-F238E27FC236}">
                    <a16:creationId xmlns:a16="http://schemas.microsoft.com/office/drawing/2014/main" id="{9CA8F779-44A3-93AD-4E89-451893AD9C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3836" y="4754679"/>
                <a:ext cx="914400" cy="914400"/>
              </a:xfrm>
              <a:prstGeom prst="rect">
                <a:avLst/>
              </a:prstGeom>
            </p:spPr>
          </p:pic>
          <p:pic>
            <p:nvPicPr>
              <p:cNvPr id="57" name="Graphic 56" descr="Deciduous tree with solid fill">
                <a:extLst>
                  <a:ext uri="{FF2B5EF4-FFF2-40B4-BE49-F238E27FC236}">
                    <a16:creationId xmlns:a16="http://schemas.microsoft.com/office/drawing/2014/main" id="{CFE5DF83-7086-3666-0DF6-6C7D509DE0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87788" y="4847615"/>
                <a:ext cx="813248" cy="813248"/>
              </a:xfrm>
              <a:prstGeom prst="rect">
                <a:avLst/>
              </a:prstGeom>
            </p:spPr>
          </p:pic>
          <p:cxnSp>
            <p:nvCxnSpPr>
              <p:cNvPr id="62" name="Straight Arrow Connector 61">
                <a:extLst>
                  <a:ext uri="{FF2B5EF4-FFF2-40B4-BE49-F238E27FC236}">
                    <a16:creationId xmlns:a16="http://schemas.microsoft.com/office/drawing/2014/main" id="{B1EF0100-3621-B37B-5648-B600875BB792}"/>
                  </a:ext>
                </a:extLst>
              </p:cNvPr>
              <p:cNvCxnSpPr>
                <a:cxnSpLocks/>
              </p:cNvCxnSpPr>
              <p:nvPr/>
            </p:nvCxnSpPr>
            <p:spPr>
              <a:xfrm>
                <a:off x="5817141" y="4426085"/>
                <a:ext cx="0" cy="421530"/>
              </a:xfrm>
              <a:prstGeom prst="straightConnector1">
                <a:avLst/>
              </a:prstGeom>
              <a:ln w="38100" cap="rnd">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44E0F202-E472-4774-DBDB-449AF9DEEB46}"/>
                </a:ext>
              </a:extLst>
            </p:cNvPr>
            <p:cNvGrpSpPr/>
            <p:nvPr/>
          </p:nvGrpSpPr>
          <p:grpSpPr>
            <a:xfrm>
              <a:off x="6544590" y="4423018"/>
              <a:ext cx="881867" cy="1325483"/>
              <a:chOff x="6544590" y="4423018"/>
              <a:chExt cx="881867" cy="1325483"/>
            </a:xfrm>
          </p:grpSpPr>
          <p:grpSp>
            <p:nvGrpSpPr>
              <p:cNvPr id="68" name="Group 67">
                <a:extLst>
                  <a:ext uri="{FF2B5EF4-FFF2-40B4-BE49-F238E27FC236}">
                    <a16:creationId xmlns:a16="http://schemas.microsoft.com/office/drawing/2014/main" id="{02B2CDC4-8A1A-C005-5337-126BBCC34C6B}"/>
                  </a:ext>
                </a:extLst>
              </p:cNvPr>
              <p:cNvGrpSpPr/>
              <p:nvPr/>
            </p:nvGrpSpPr>
            <p:grpSpPr>
              <a:xfrm>
                <a:off x="6544590" y="4847615"/>
                <a:ext cx="881867" cy="900886"/>
                <a:chOff x="6578779" y="4847615"/>
                <a:chExt cx="881867" cy="900886"/>
              </a:xfrm>
            </p:grpSpPr>
            <p:pic>
              <p:nvPicPr>
                <p:cNvPr id="65" name="Graphic 64" descr="Deciduous tree with solid fill">
                  <a:extLst>
                    <a:ext uri="{FF2B5EF4-FFF2-40B4-BE49-F238E27FC236}">
                      <a16:creationId xmlns:a16="http://schemas.microsoft.com/office/drawing/2014/main" id="{B86351F7-8E33-06A6-71F5-CE46E76201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78779" y="4847615"/>
                  <a:ext cx="813248" cy="813248"/>
                </a:xfrm>
                <a:prstGeom prst="rect">
                  <a:avLst/>
                </a:prstGeom>
              </p:spPr>
            </p:pic>
            <p:pic>
              <p:nvPicPr>
                <p:cNvPr id="67" name="Graphic 66" descr="Tree Stump with solid fill">
                  <a:extLst>
                    <a:ext uri="{FF2B5EF4-FFF2-40B4-BE49-F238E27FC236}">
                      <a16:creationId xmlns:a16="http://schemas.microsoft.com/office/drawing/2014/main" id="{0C3A9EA2-6136-D354-91AE-C7AC079E41B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85632" y="5373487"/>
                  <a:ext cx="375014" cy="375014"/>
                </a:xfrm>
                <a:prstGeom prst="rect">
                  <a:avLst/>
                </a:prstGeom>
              </p:spPr>
            </p:pic>
          </p:grpSp>
          <p:cxnSp>
            <p:nvCxnSpPr>
              <p:cNvPr id="70" name="Straight Arrow Connector 69">
                <a:extLst>
                  <a:ext uri="{FF2B5EF4-FFF2-40B4-BE49-F238E27FC236}">
                    <a16:creationId xmlns:a16="http://schemas.microsoft.com/office/drawing/2014/main" id="{A9BA1C75-3281-770F-15FD-AB5633482DA9}"/>
                  </a:ext>
                </a:extLst>
              </p:cNvPr>
              <p:cNvCxnSpPr>
                <a:cxnSpLocks/>
              </p:cNvCxnSpPr>
              <p:nvPr/>
            </p:nvCxnSpPr>
            <p:spPr>
              <a:xfrm flipV="1">
                <a:off x="7051443" y="4423018"/>
                <a:ext cx="0" cy="421530"/>
              </a:xfrm>
              <a:prstGeom prst="straightConnector1">
                <a:avLst/>
              </a:prstGeom>
              <a:ln w="38100" cap="rnd">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815E9F94-D640-7119-0B0D-7DD02506DCD3}"/>
                </a:ext>
              </a:extLst>
            </p:cNvPr>
            <p:cNvSpPr txBox="1"/>
            <p:nvPr/>
          </p:nvSpPr>
          <p:spPr>
            <a:xfrm>
              <a:off x="7360145" y="4463504"/>
              <a:ext cx="1603423" cy="646331"/>
            </a:xfrm>
            <a:prstGeom prst="rect">
              <a:avLst/>
            </a:prstGeom>
            <a:noFill/>
          </p:spPr>
          <p:txBody>
            <a:bodyPr wrap="square">
              <a:spAutoFit/>
            </a:bodyPr>
            <a:lstStyle/>
            <a:p>
              <a:pPr algn="r"/>
              <a:r>
                <a:rPr lang="en-GB" sz="1800" b="1"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High demand for wood [7].</a:t>
              </a:r>
              <a:endParaRPr lang="en-US" b="1" dirty="0">
                <a:solidFill>
                  <a:schemeClr val="bg1">
                    <a:lumMod val="50000"/>
                  </a:schemeClr>
                </a:solidFill>
              </a:endParaRPr>
            </a:p>
          </p:txBody>
        </p:sp>
      </p:grpSp>
      <p:sp>
        <p:nvSpPr>
          <p:cNvPr id="3" name="Drop SDG">
            <a:extLst>
              <a:ext uri="{FF2B5EF4-FFF2-40B4-BE49-F238E27FC236}">
                <a16:creationId xmlns:a16="http://schemas.microsoft.com/office/drawing/2014/main" id="{A7C03AAE-204A-DC0A-C0BD-A74D750463B8}"/>
              </a:ext>
            </a:extLst>
          </p:cNvPr>
          <p:cNvSpPr/>
          <p:nvPr/>
        </p:nvSpPr>
        <p:spPr>
          <a:xfrm rot="21189802">
            <a:off x="4148002" y="4161733"/>
            <a:ext cx="1144308" cy="982857"/>
          </a:xfrm>
          <a:custGeom>
            <a:avLst/>
            <a:gdLst>
              <a:gd name="connsiteX0" fmla="*/ 0 w 1144308"/>
              <a:gd name="connsiteY0" fmla="*/ 491429 h 982857"/>
              <a:gd name="connsiteX1" fmla="*/ 572154 w 1144308"/>
              <a:gd name="connsiteY1" fmla="*/ 0 h 982857"/>
              <a:gd name="connsiteX2" fmla="*/ 1144308 w 1144308"/>
              <a:gd name="connsiteY2" fmla="*/ 491429 h 982857"/>
              <a:gd name="connsiteX3" fmla="*/ 572154 w 1144308"/>
              <a:gd name="connsiteY3" fmla="*/ 982858 h 982857"/>
              <a:gd name="connsiteX4" fmla="*/ 0 w 1144308"/>
              <a:gd name="connsiteY4" fmla="*/ 491429 h 98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308" h="982857" fill="none" extrusionOk="0">
                <a:moveTo>
                  <a:pt x="0" y="491429"/>
                </a:moveTo>
                <a:cubicBezTo>
                  <a:pt x="-15554" y="213647"/>
                  <a:pt x="225865" y="54746"/>
                  <a:pt x="572154" y="0"/>
                </a:cubicBezTo>
                <a:cubicBezTo>
                  <a:pt x="939981" y="59520"/>
                  <a:pt x="1179409" y="255902"/>
                  <a:pt x="1144308" y="491429"/>
                </a:cubicBezTo>
                <a:cubicBezTo>
                  <a:pt x="1088033" y="745593"/>
                  <a:pt x="947959" y="1051934"/>
                  <a:pt x="572154" y="982858"/>
                </a:cubicBezTo>
                <a:cubicBezTo>
                  <a:pt x="224927" y="1025088"/>
                  <a:pt x="-44537" y="721987"/>
                  <a:pt x="0" y="491429"/>
                </a:cubicBezTo>
                <a:close/>
              </a:path>
              <a:path w="1144308" h="982857" stroke="0" extrusionOk="0">
                <a:moveTo>
                  <a:pt x="0" y="491429"/>
                </a:moveTo>
                <a:cubicBezTo>
                  <a:pt x="28308" y="178355"/>
                  <a:pt x="303041" y="73479"/>
                  <a:pt x="572154" y="0"/>
                </a:cubicBezTo>
                <a:cubicBezTo>
                  <a:pt x="869206" y="-52721"/>
                  <a:pt x="1157927" y="228166"/>
                  <a:pt x="1144308" y="491429"/>
                </a:cubicBezTo>
                <a:cubicBezTo>
                  <a:pt x="1143586" y="754955"/>
                  <a:pt x="825817" y="1010932"/>
                  <a:pt x="572154" y="982858"/>
                </a:cubicBezTo>
                <a:cubicBezTo>
                  <a:pt x="240696" y="908658"/>
                  <a:pt x="6568" y="772309"/>
                  <a:pt x="0" y="491429"/>
                </a:cubicBezTo>
                <a:close/>
              </a:path>
            </a:pathLst>
          </a:custGeom>
          <a:gradFill flip="none" rotWithShape="1">
            <a:gsLst>
              <a:gs pos="0">
                <a:schemeClr val="bg1"/>
              </a:gs>
              <a:gs pos="100000">
                <a:schemeClr val="accent2">
                  <a:lumMod val="60000"/>
                  <a:lumOff val="40000"/>
                  <a:alpha val="80000"/>
                </a:schemeClr>
              </a:gs>
            </a:gsLst>
            <a:path path="circle">
              <a:fillToRect r="100000" b="100000"/>
            </a:path>
            <a:tileRect l="-100000" t="-100000"/>
          </a:gradFill>
          <a:ln w="3175">
            <a:solidFill>
              <a:schemeClr val="accent2"/>
            </a:solidFill>
            <a:extLst>
              <a:ext uri="{C807C97D-BFC1-408E-A445-0C87EB9F89A2}">
                <ask:lineSketchStyleProps xmlns:ask="http://schemas.microsoft.com/office/drawing/2018/sketchyshapes" sd="1617256088">
                  <a:prstGeom prst="ellipse">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rgbClr val="0000FF"/>
                </a:solidFill>
              </a:rPr>
              <a:t>UN SDG GOAL 4</a:t>
            </a:r>
            <a:endParaRPr lang="en-US" sz="1400" b="1" i="1" dirty="0">
              <a:solidFill>
                <a:srgbClr val="0000FF"/>
              </a:solidFill>
            </a:endParaRPr>
          </a:p>
        </p:txBody>
      </p:sp>
      <p:sp>
        <p:nvSpPr>
          <p:cNvPr id="5" name="Drop Need to Educate">
            <a:extLst>
              <a:ext uri="{FF2B5EF4-FFF2-40B4-BE49-F238E27FC236}">
                <a16:creationId xmlns:a16="http://schemas.microsoft.com/office/drawing/2014/main" id="{8D05002A-7A26-D78D-77FF-9C9BDDE25793}"/>
              </a:ext>
            </a:extLst>
          </p:cNvPr>
          <p:cNvSpPr/>
          <p:nvPr/>
        </p:nvSpPr>
        <p:spPr>
          <a:xfrm>
            <a:off x="3170341" y="2142972"/>
            <a:ext cx="1882552" cy="1989647"/>
          </a:xfrm>
          <a:custGeom>
            <a:avLst/>
            <a:gdLst>
              <a:gd name="connsiteX0" fmla="*/ 0 w 1882552"/>
              <a:gd name="connsiteY0" fmla="*/ 994824 h 1989647"/>
              <a:gd name="connsiteX1" fmla="*/ 941276 w 1882552"/>
              <a:gd name="connsiteY1" fmla="*/ 0 h 1989647"/>
              <a:gd name="connsiteX2" fmla="*/ 1882552 w 1882552"/>
              <a:gd name="connsiteY2" fmla="*/ 994824 h 1989647"/>
              <a:gd name="connsiteX3" fmla="*/ 941276 w 1882552"/>
              <a:gd name="connsiteY3" fmla="*/ 1989648 h 1989647"/>
              <a:gd name="connsiteX4" fmla="*/ 0 w 1882552"/>
              <a:gd name="connsiteY4" fmla="*/ 994824 h 1989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552" h="1989647" fill="none" extrusionOk="0">
                <a:moveTo>
                  <a:pt x="0" y="994824"/>
                </a:moveTo>
                <a:cubicBezTo>
                  <a:pt x="-45379" y="426807"/>
                  <a:pt x="387958" y="60472"/>
                  <a:pt x="941276" y="0"/>
                </a:cubicBezTo>
                <a:cubicBezTo>
                  <a:pt x="1532010" y="81392"/>
                  <a:pt x="1929496" y="493388"/>
                  <a:pt x="1882552" y="994824"/>
                </a:cubicBezTo>
                <a:cubicBezTo>
                  <a:pt x="1790215" y="1515954"/>
                  <a:pt x="1485816" y="2018159"/>
                  <a:pt x="941276" y="1989648"/>
                </a:cubicBezTo>
                <a:cubicBezTo>
                  <a:pt x="406487" y="2009843"/>
                  <a:pt x="-31203" y="1515629"/>
                  <a:pt x="0" y="994824"/>
                </a:cubicBezTo>
                <a:close/>
              </a:path>
              <a:path w="1882552" h="1989647" stroke="0" extrusionOk="0">
                <a:moveTo>
                  <a:pt x="0" y="994824"/>
                </a:moveTo>
                <a:cubicBezTo>
                  <a:pt x="23618" y="410637"/>
                  <a:pt x="427676" y="9800"/>
                  <a:pt x="941276" y="0"/>
                </a:cubicBezTo>
                <a:cubicBezTo>
                  <a:pt x="1443675" y="-48581"/>
                  <a:pt x="1909313" y="461405"/>
                  <a:pt x="1882552" y="994824"/>
                </a:cubicBezTo>
                <a:cubicBezTo>
                  <a:pt x="1876471" y="1477889"/>
                  <a:pt x="1446709" y="1996142"/>
                  <a:pt x="941276" y="1989648"/>
                </a:cubicBezTo>
                <a:cubicBezTo>
                  <a:pt x="418772" y="1976924"/>
                  <a:pt x="39207" y="1600787"/>
                  <a:pt x="0" y="994824"/>
                </a:cubicBezTo>
                <a:close/>
              </a:path>
            </a:pathLst>
          </a:custGeom>
          <a:gradFill flip="none" rotWithShape="1">
            <a:gsLst>
              <a:gs pos="5000">
                <a:schemeClr val="bg1"/>
              </a:gs>
              <a:gs pos="100000">
                <a:schemeClr val="accent2">
                  <a:lumMod val="20000"/>
                  <a:lumOff val="80000"/>
                  <a:alpha val="70000"/>
                </a:schemeClr>
              </a:gs>
            </a:gsLst>
            <a:path path="circle">
              <a:fillToRect r="100000" b="100000"/>
            </a:path>
            <a:tileRect l="-100000" t="-100000"/>
          </a:gradFill>
          <a:ln w="3175">
            <a:solidFill>
              <a:schemeClr val="accent2"/>
            </a:solidFill>
            <a:extLst>
              <a:ext uri="{C807C97D-BFC1-408E-A445-0C87EB9F89A2}">
                <ask:lineSketchStyleProps xmlns:ask="http://schemas.microsoft.com/office/drawing/2018/sketchyshapes" sd="1617256088">
                  <a:prstGeom prst="ellipse">
                    <a:avLst/>
                  </a:prstGeom>
                  <ask:type>
                    <ask:lineSketchCurve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rPr>
              <a:t>NEED TO EDUCATE &amp; INSPIRE RIGHT ACTION</a:t>
            </a:r>
            <a:endParaRPr lang="en-US" sz="1400" b="1" dirty="0">
              <a:solidFill>
                <a:srgbClr val="0000FF"/>
              </a:solidFill>
            </a:endParaRPr>
          </a:p>
        </p:txBody>
      </p:sp>
      <p:sp>
        <p:nvSpPr>
          <p:cNvPr id="47" name="Popup Bg">
            <a:extLst>
              <a:ext uri="{FF2B5EF4-FFF2-40B4-BE49-F238E27FC236}">
                <a16:creationId xmlns:a16="http://schemas.microsoft.com/office/drawing/2014/main" id="{E470B4E8-4962-10DE-3056-EF428723DCC8}"/>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Rising Levels Graph">
            <a:extLst>
              <a:ext uri="{FF2B5EF4-FFF2-40B4-BE49-F238E27FC236}">
                <a16:creationId xmlns:a16="http://schemas.microsoft.com/office/drawing/2014/main" id="{9134EBB0-711F-6AAF-12C6-EE5D9D5B6600}"/>
              </a:ext>
            </a:extLst>
          </p:cNvPr>
          <p:cNvGrpSpPr/>
          <p:nvPr/>
        </p:nvGrpSpPr>
        <p:grpSpPr>
          <a:xfrm>
            <a:off x="890782" y="380297"/>
            <a:ext cx="7113640" cy="6097406"/>
            <a:chOff x="890782" y="380297"/>
            <a:chExt cx="7113640" cy="6097406"/>
          </a:xfrm>
        </p:grpSpPr>
        <p:pic>
          <p:nvPicPr>
            <p:cNvPr id="46" name="Rising Levels Graph" descr="A graph with numbers and lines&#10;&#10;Description automatically generated">
              <a:extLst>
                <a:ext uri="{FF2B5EF4-FFF2-40B4-BE49-F238E27FC236}">
                  <a16:creationId xmlns:a16="http://schemas.microsoft.com/office/drawing/2014/main" id="{DB595AD1-3902-3486-3ECD-A8FF5EA1D59A}"/>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0782" y="380297"/>
              <a:ext cx="7113640" cy="6097406"/>
            </a:xfrm>
            <a:prstGeom prst="roundRect">
              <a:avLst>
                <a:gd name="adj" fmla="val 0"/>
              </a:avLst>
            </a:prstGeom>
          </p:spPr>
        </p:pic>
        <p:sp>
          <p:nvSpPr>
            <p:cNvPr id="49" name="TextBox 48">
              <a:extLst>
                <a:ext uri="{FF2B5EF4-FFF2-40B4-BE49-F238E27FC236}">
                  <a16:creationId xmlns:a16="http://schemas.microsoft.com/office/drawing/2014/main" id="{7166CEED-CF17-597F-EF75-ECE19F6817E8}"/>
                </a:ext>
              </a:extLst>
            </p:cNvPr>
            <p:cNvSpPr txBox="1"/>
            <p:nvPr/>
          </p:nvSpPr>
          <p:spPr>
            <a:xfrm>
              <a:off x="2026965" y="758758"/>
              <a:ext cx="4576864" cy="369332"/>
            </a:xfrm>
            <a:prstGeom prst="rect">
              <a:avLst/>
            </a:prstGeom>
            <a:noFill/>
          </p:spPr>
          <p:txBody>
            <a:bodyPr wrap="square">
              <a:spAutoFit/>
            </a:bodyPr>
            <a:lstStyle/>
            <a:p>
              <a:r>
                <a:rPr lang="en-US" dirty="0">
                  <a:solidFill>
                    <a:schemeClr val="accent1"/>
                  </a:solidFill>
                </a:rPr>
                <a:t>https://www.climate.gov/media/15993</a:t>
              </a:r>
            </a:p>
          </p:txBody>
        </p:sp>
      </p:grpSp>
    </p:spTree>
    <p:extLst>
      <p:ext uri="{BB962C8B-B14F-4D97-AF65-F5344CB8AC3E}">
        <p14:creationId xmlns:p14="http://schemas.microsoft.com/office/powerpoint/2010/main" val="401579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fade">
                                      <p:cBhvr>
                                        <p:cTn id="15" dur="500"/>
                                        <p:tgtEl>
                                          <p:spTgt spid="1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Effect transition="in" filter="fade">
                                      <p:cBhvr>
                                        <p:cTn id="19" dur="500"/>
                                        <p:tgtEl>
                                          <p:spTgt spid="15">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42"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anim calcmode="lin" valueType="num">
                                      <p:cBhvr>
                                        <p:cTn id="39" dur="1000" fill="hold"/>
                                        <p:tgtEl>
                                          <p:spTgt spid="38"/>
                                        </p:tgtEl>
                                        <p:attrNameLst>
                                          <p:attrName>ppt_x</p:attrName>
                                        </p:attrNameLst>
                                      </p:cBhvr>
                                      <p:tavLst>
                                        <p:tav tm="0">
                                          <p:val>
                                            <p:strVal val="#ppt_x"/>
                                          </p:val>
                                        </p:tav>
                                        <p:tav tm="100000">
                                          <p:val>
                                            <p:strVal val="#ppt_x"/>
                                          </p:val>
                                        </p:tav>
                                      </p:tavLst>
                                    </p:anim>
                                    <p:anim calcmode="lin" valueType="num">
                                      <p:cBhvr>
                                        <p:cTn id="40" dur="1000" fill="hold"/>
                                        <p:tgtEl>
                                          <p:spTgt spid="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42"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1000"/>
                                        <p:tgtEl>
                                          <p:spTgt spid="37"/>
                                        </p:tgtEl>
                                      </p:cBhvr>
                                    </p:animEffect>
                                    <p:anim calcmode="lin" valueType="num">
                                      <p:cBhvr>
                                        <p:cTn id="55" dur="1000" fill="hold"/>
                                        <p:tgtEl>
                                          <p:spTgt spid="37"/>
                                        </p:tgtEl>
                                        <p:attrNameLst>
                                          <p:attrName>ppt_x</p:attrName>
                                        </p:attrNameLst>
                                      </p:cBhvr>
                                      <p:tavLst>
                                        <p:tav tm="0">
                                          <p:val>
                                            <p:strVal val="#ppt_x"/>
                                          </p:val>
                                        </p:tav>
                                        <p:tav tm="100000">
                                          <p:val>
                                            <p:strVal val="#ppt_x"/>
                                          </p:val>
                                        </p:tav>
                                      </p:tavLst>
                                    </p:anim>
                                    <p:anim calcmode="lin" valueType="num">
                                      <p:cBhvr>
                                        <p:cTn id="56" dur="1000" fill="hold"/>
                                        <p:tgtEl>
                                          <p:spTgt spid="37"/>
                                        </p:tgtEl>
                                        <p:attrNameLst>
                                          <p:attrName>ppt_y</p:attrName>
                                        </p:attrNameLst>
                                      </p:cBhvr>
                                      <p:tavLst>
                                        <p:tav tm="0">
                                          <p:val>
                                            <p:strVal val="#ppt_y+.1"/>
                                          </p:val>
                                        </p:tav>
                                        <p:tav tm="100000">
                                          <p:val>
                                            <p:strVal val="#ppt_y"/>
                                          </p:val>
                                        </p:tav>
                                      </p:tavLst>
                                    </p:anim>
                                  </p:childTnLst>
                                </p:cTn>
                              </p:par>
                            </p:childTnLst>
                          </p:cTn>
                        </p:par>
                        <p:par>
                          <p:cTn id="57" fill="hold">
                            <p:stCondLst>
                              <p:cond delay="5500"/>
                            </p:stCondLst>
                            <p:childTnLst>
                              <p:par>
                                <p:cTn id="58" presetID="42" presetClass="entr" presetSubtype="0"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anim calcmode="lin" valueType="num">
                                      <p:cBhvr>
                                        <p:cTn id="61" dur="1000" fill="hold"/>
                                        <p:tgtEl>
                                          <p:spTgt spid="13"/>
                                        </p:tgtEl>
                                        <p:attrNameLst>
                                          <p:attrName>ppt_x</p:attrName>
                                        </p:attrNameLst>
                                      </p:cBhvr>
                                      <p:tavLst>
                                        <p:tav tm="0">
                                          <p:val>
                                            <p:strVal val="#ppt_x"/>
                                          </p:val>
                                        </p:tav>
                                        <p:tav tm="100000">
                                          <p:val>
                                            <p:strVal val="#ppt_x"/>
                                          </p:val>
                                        </p:tav>
                                      </p:tavLst>
                                    </p:anim>
                                    <p:anim calcmode="lin" valueType="num">
                                      <p:cBhvr>
                                        <p:cTn id="62" dur="1000" fill="hold"/>
                                        <p:tgtEl>
                                          <p:spTgt spid="1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1000"/>
                                        <p:tgtEl>
                                          <p:spTgt spid="36"/>
                                        </p:tgtEl>
                                      </p:cBhvr>
                                    </p:animEffect>
                                    <p:anim calcmode="lin" valueType="num">
                                      <p:cBhvr>
                                        <p:cTn id="66" dur="1000" fill="hold"/>
                                        <p:tgtEl>
                                          <p:spTgt spid="36"/>
                                        </p:tgtEl>
                                        <p:attrNameLst>
                                          <p:attrName>ppt_x</p:attrName>
                                        </p:attrNameLst>
                                      </p:cBhvr>
                                      <p:tavLst>
                                        <p:tav tm="0">
                                          <p:val>
                                            <p:strVal val="#ppt_x"/>
                                          </p:val>
                                        </p:tav>
                                        <p:tav tm="100000">
                                          <p:val>
                                            <p:strVal val="#ppt_x"/>
                                          </p:val>
                                        </p:tav>
                                      </p:tavLst>
                                    </p:anim>
                                    <p:anim calcmode="lin" valueType="num">
                                      <p:cBhvr>
                                        <p:cTn id="6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left)">
                                      <p:cBhvr>
                                        <p:cTn id="72" dur="500"/>
                                        <p:tgtEl>
                                          <p:spTgt spid="40"/>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wipe(left)">
                                      <p:cBhvr>
                                        <p:cTn id="75" dur="500"/>
                                        <p:tgtEl>
                                          <p:spTgt spid="34"/>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left)">
                                      <p:cBhvr>
                                        <p:cTn id="79" dur="500"/>
                                        <p:tgtEl>
                                          <p:spTgt spid="33"/>
                                        </p:tgtEl>
                                      </p:cBhvr>
                                    </p:animEffect>
                                  </p:childTnLst>
                                </p:cTn>
                              </p:par>
                            </p:childTnLst>
                          </p:cTn>
                        </p:par>
                        <p:par>
                          <p:cTn id="80" fill="hold">
                            <p:stCondLst>
                              <p:cond delay="1000"/>
                            </p:stCondLst>
                            <p:childTnLst>
                              <p:par>
                                <p:cTn id="81" presetID="53" presetClass="entr" presetSubtype="16" fill="hold" grpId="0" nodeType="afterEffect">
                                  <p:stCondLst>
                                    <p:cond delay="0"/>
                                  </p:stCondLst>
                                  <p:childTnLst>
                                    <p:set>
                                      <p:cBhvr>
                                        <p:cTn id="82" dur="1" fill="hold">
                                          <p:stCondLst>
                                            <p:cond delay="0"/>
                                          </p:stCondLst>
                                        </p:cTn>
                                        <p:tgtEl>
                                          <p:spTgt spid="51"/>
                                        </p:tgtEl>
                                        <p:attrNameLst>
                                          <p:attrName>style.visibility</p:attrName>
                                        </p:attrNameLst>
                                      </p:cBhvr>
                                      <p:to>
                                        <p:strVal val="visible"/>
                                      </p:to>
                                    </p:set>
                                    <p:anim calcmode="lin" valueType="num">
                                      <p:cBhvr>
                                        <p:cTn id="83" dur="500" fill="hold"/>
                                        <p:tgtEl>
                                          <p:spTgt spid="51"/>
                                        </p:tgtEl>
                                        <p:attrNameLst>
                                          <p:attrName>ppt_w</p:attrName>
                                        </p:attrNameLst>
                                      </p:cBhvr>
                                      <p:tavLst>
                                        <p:tav tm="0">
                                          <p:val>
                                            <p:fltVal val="0"/>
                                          </p:val>
                                        </p:tav>
                                        <p:tav tm="100000">
                                          <p:val>
                                            <p:strVal val="#ppt_w"/>
                                          </p:val>
                                        </p:tav>
                                      </p:tavLst>
                                    </p:anim>
                                    <p:anim calcmode="lin" valueType="num">
                                      <p:cBhvr>
                                        <p:cTn id="84" dur="500" fill="hold"/>
                                        <p:tgtEl>
                                          <p:spTgt spid="51"/>
                                        </p:tgtEl>
                                        <p:attrNameLst>
                                          <p:attrName>ppt_h</p:attrName>
                                        </p:attrNameLst>
                                      </p:cBhvr>
                                      <p:tavLst>
                                        <p:tav tm="0">
                                          <p:val>
                                            <p:fltVal val="0"/>
                                          </p:val>
                                        </p:tav>
                                        <p:tav tm="100000">
                                          <p:val>
                                            <p:strVal val="#ppt_h"/>
                                          </p:val>
                                        </p:tav>
                                      </p:tavLst>
                                    </p:anim>
                                    <p:animEffect transition="in" filter="fade">
                                      <p:cBhvr>
                                        <p:cTn id="85" dur="500"/>
                                        <p:tgtEl>
                                          <p:spTgt spid="51"/>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42" fill="hold" nodeType="click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barn(outHorizontal)">
                                      <p:cBhvr>
                                        <p:cTn id="90" dur="500"/>
                                        <p:tgtEl>
                                          <p:spTgt spid="78"/>
                                        </p:tgtEl>
                                      </p:cBhvr>
                                    </p:animEffect>
                                  </p:childTnLst>
                                </p:cTn>
                              </p:par>
                            </p:childTnLst>
                          </p:cTn>
                        </p:par>
                        <p:par>
                          <p:cTn id="91" fill="hold">
                            <p:stCondLst>
                              <p:cond delay="500"/>
                            </p:stCondLst>
                            <p:childTnLst>
                              <p:par>
                                <p:cTn id="92" presetID="53" presetClass="entr" presetSubtype="528" fill="hold" grpId="0" nodeType="afterEffect">
                                  <p:stCondLst>
                                    <p:cond delay="0"/>
                                  </p:stCondLst>
                                  <p:childTnLst>
                                    <p:set>
                                      <p:cBhvr>
                                        <p:cTn id="93" dur="1" fill="hold">
                                          <p:stCondLst>
                                            <p:cond delay="0"/>
                                          </p:stCondLst>
                                        </p:cTn>
                                        <p:tgtEl>
                                          <p:spTgt spid="3"/>
                                        </p:tgtEl>
                                        <p:attrNameLst>
                                          <p:attrName>style.visibility</p:attrName>
                                        </p:attrNameLst>
                                      </p:cBhvr>
                                      <p:to>
                                        <p:strVal val="visible"/>
                                      </p:to>
                                    </p:set>
                                    <p:anim calcmode="lin" valueType="num">
                                      <p:cBhvr>
                                        <p:cTn id="94" dur="500" fill="hold"/>
                                        <p:tgtEl>
                                          <p:spTgt spid="3"/>
                                        </p:tgtEl>
                                        <p:attrNameLst>
                                          <p:attrName>ppt_w</p:attrName>
                                        </p:attrNameLst>
                                      </p:cBhvr>
                                      <p:tavLst>
                                        <p:tav tm="0">
                                          <p:val>
                                            <p:fltVal val="0"/>
                                          </p:val>
                                        </p:tav>
                                        <p:tav tm="100000">
                                          <p:val>
                                            <p:strVal val="#ppt_w"/>
                                          </p:val>
                                        </p:tav>
                                      </p:tavLst>
                                    </p:anim>
                                    <p:anim calcmode="lin" valueType="num">
                                      <p:cBhvr>
                                        <p:cTn id="95" dur="500" fill="hold"/>
                                        <p:tgtEl>
                                          <p:spTgt spid="3"/>
                                        </p:tgtEl>
                                        <p:attrNameLst>
                                          <p:attrName>ppt_h</p:attrName>
                                        </p:attrNameLst>
                                      </p:cBhvr>
                                      <p:tavLst>
                                        <p:tav tm="0">
                                          <p:val>
                                            <p:fltVal val="0"/>
                                          </p:val>
                                        </p:tav>
                                        <p:tav tm="100000">
                                          <p:val>
                                            <p:strVal val="#ppt_h"/>
                                          </p:val>
                                        </p:tav>
                                      </p:tavLst>
                                    </p:anim>
                                    <p:animEffect transition="in" filter="fade">
                                      <p:cBhvr>
                                        <p:cTn id="96" dur="500"/>
                                        <p:tgtEl>
                                          <p:spTgt spid="3"/>
                                        </p:tgtEl>
                                      </p:cBhvr>
                                    </p:animEffect>
                                    <p:anim calcmode="lin" valueType="num">
                                      <p:cBhvr>
                                        <p:cTn id="97" dur="500" fill="hold"/>
                                        <p:tgtEl>
                                          <p:spTgt spid="3"/>
                                        </p:tgtEl>
                                        <p:attrNameLst>
                                          <p:attrName>ppt_x</p:attrName>
                                        </p:attrNameLst>
                                      </p:cBhvr>
                                      <p:tavLst>
                                        <p:tav tm="0">
                                          <p:val>
                                            <p:fltVal val="0.5"/>
                                          </p:val>
                                        </p:tav>
                                        <p:tav tm="100000">
                                          <p:val>
                                            <p:strVal val="#ppt_x"/>
                                          </p:val>
                                        </p:tav>
                                      </p:tavLst>
                                    </p:anim>
                                    <p:anim calcmode="lin" valueType="num">
                                      <p:cBhvr>
                                        <p:cTn id="98" dur="500" fill="hold"/>
                                        <p:tgtEl>
                                          <p:spTgt spid="3"/>
                                        </p:tgtEl>
                                        <p:attrNameLst>
                                          <p:attrName>ppt_y</p:attrName>
                                        </p:attrNameLst>
                                      </p:cBhvr>
                                      <p:tavLst>
                                        <p:tav tm="0">
                                          <p:val>
                                            <p:fltVal val="0.5"/>
                                          </p:val>
                                        </p:tav>
                                        <p:tav tm="100000">
                                          <p:val>
                                            <p:strVal val="#ppt_y"/>
                                          </p:val>
                                        </p:tav>
                                      </p:tavLst>
                                    </p:anim>
                                  </p:childTnLst>
                                </p:cTn>
                              </p:par>
                            </p:childTnLst>
                          </p:cTn>
                        </p:par>
                        <p:par>
                          <p:cTn id="99" fill="hold">
                            <p:stCondLst>
                              <p:cond delay="1000"/>
                            </p:stCondLst>
                            <p:childTnLst>
                              <p:par>
                                <p:cTn id="100" presetID="53" presetClass="entr" presetSubtype="528" fill="hold" grpId="0" nodeType="afterEffect">
                                  <p:stCondLst>
                                    <p:cond delay="0"/>
                                  </p:stCondLst>
                                  <p:childTnLst>
                                    <p:set>
                                      <p:cBhvr>
                                        <p:cTn id="101" dur="1" fill="hold">
                                          <p:stCondLst>
                                            <p:cond delay="0"/>
                                          </p:stCondLst>
                                        </p:cTn>
                                        <p:tgtEl>
                                          <p:spTgt spid="5"/>
                                        </p:tgtEl>
                                        <p:attrNameLst>
                                          <p:attrName>style.visibility</p:attrName>
                                        </p:attrNameLst>
                                      </p:cBhvr>
                                      <p:to>
                                        <p:strVal val="visible"/>
                                      </p:to>
                                    </p:set>
                                    <p:anim calcmode="lin" valueType="num">
                                      <p:cBhvr>
                                        <p:cTn id="102" dur="500" fill="hold"/>
                                        <p:tgtEl>
                                          <p:spTgt spid="5"/>
                                        </p:tgtEl>
                                        <p:attrNameLst>
                                          <p:attrName>ppt_w</p:attrName>
                                        </p:attrNameLst>
                                      </p:cBhvr>
                                      <p:tavLst>
                                        <p:tav tm="0">
                                          <p:val>
                                            <p:fltVal val="0"/>
                                          </p:val>
                                        </p:tav>
                                        <p:tav tm="100000">
                                          <p:val>
                                            <p:strVal val="#ppt_w"/>
                                          </p:val>
                                        </p:tav>
                                      </p:tavLst>
                                    </p:anim>
                                    <p:anim calcmode="lin" valueType="num">
                                      <p:cBhvr>
                                        <p:cTn id="103" dur="500" fill="hold"/>
                                        <p:tgtEl>
                                          <p:spTgt spid="5"/>
                                        </p:tgtEl>
                                        <p:attrNameLst>
                                          <p:attrName>ppt_h</p:attrName>
                                        </p:attrNameLst>
                                      </p:cBhvr>
                                      <p:tavLst>
                                        <p:tav tm="0">
                                          <p:val>
                                            <p:fltVal val="0"/>
                                          </p:val>
                                        </p:tav>
                                        <p:tav tm="100000">
                                          <p:val>
                                            <p:strVal val="#ppt_h"/>
                                          </p:val>
                                        </p:tav>
                                      </p:tavLst>
                                    </p:anim>
                                    <p:animEffect transition="in" filter="fade">
                                      <p:cBhvr>
                                        <p:cTn id="104" dur="500"/>
                                        <p:tgtEl>
                                          <p:spTgt spid="5"/>
                                        </p:tgtEl>
                                      </p:cBhvr>
                                    </p:animEffect>
                                    <p:anim calcmode="lin" valueType="num">
                                      <p:cBhvr>
                                        <p:cTn id="105" dur="500" fill="hold"/>
                                        <p:tgtEl>
                                          <p:spTgt spid="5"/>
                                        </p:tgtEl>
                                        <p:attrNameLst>
                                          <p:attrName>ppt_x</p:attrName>
                                        </p:attrNameLst>
                                      </p:cBhvr>
                                      <p:tavLst>
                                        <p:tav tm="0">
                                          <p:val>
                                            <p:fltVal val="0.5"/>
                                          </p:val>
                                        </p:tav>
                                        <p:tav tm="100000">
                                          <p:val>
                                            <p:strVal val="#ppt_x"/>
                                          </p:val>
                                        </p:tav>
                                      </p:tavLst>
                                    </p:anim>
                                    <p:anim calcmode="lin" valueType="num">
                                      <p:cBhvr>
                                        <p:cTn id="106" dur="500" fill="hold"/>
                                        <p:tgtEl>
                                          <p:spTgt spid="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7" restart="whenNotActive" fill="hold" evtFilter="cancelBubble" nodeType="interactiveSeq">
                <p:stCondLst>
                  <p:cond evt="onClick" delay="0">
                    <p:tgtEl>
                      <p:spTgt spid="51"/>
                    </p:tgtEl>
                  </p:cond>
                </p:stCondLst>
                <p:endSync evt="end" delay="0">
                  <p:rtn val="all"/>
                </p:endSync>
                <p:childTnLst>
                  <p:par>
                    <p:cTn id="108" fill="hold">
                      <p:stCondLst>
                        <p:cond delay="0"/>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animEffect transition="in" filter="fade">
                                      <p:cBhvr>
                                        <p:cTn id="115" dur="500"/>
                                        <p:tgtEl>
                                          <p:spTgt spid="47"/>
                                        </p:tgtEl>
                                      </p:cBhvr>
                                    </p:animEffect>
                                  </p:childTnLst>
                                </p:cTn>
                              </p:par>
                            </p:childTnLst>
                          </p:cTn>
                        </p:par>
                      </p:childTnLst>
                    </p:cTn>
                  </p:par>
                </p:childTnLst>
              </p:cTn>
              <p:nextCondLst>
                <p:cond evt="onClick" delay="0">
                  <p:tgtEl>
                    <p:spTgt spid="51"/>
                  </p:tgtEl>
                </p:cond>
              </p:nextCondLst>
            </p:seq>
            <p:seq concurrent="1" nextAc="seek">
              <p:cTn id="116" restart="whenNotActive" fill="hold" evtFilter="cancelBubble" nodeType="interactiveSeq">
                <p:stCondLst>
                  <p:cond evt="onClick" delay="0">
                    <p:tgtEl>
                      <p:spTgt spid="47"/>
                    </p:tgtEl>
                  </p:cond>
                </p:stCondLst>
                <p:endSync evt="end" delay="0">
                  <p:rtn val="all"/>
                </p:endSync>
                <p:childTnLst>
                  <p:par>
                    <p:cTn id="117" fill="hold">
                      <p:stCondLst>
                        <p:cond delay="0"/>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52"/>
                                        </p:tgtEl>
                                      </p:cBhvr>
                                    </p:animEffect>
                                    <p:set>
                                      <p:cBhvr>
                                        <p:cTn id="121" dur="1" fill="hold">
                                          <p:stCondLst>
                                            <p:cond delay="499"/>
                                          </p:stCondLst>
                                        </p:cTn>
                                        <p:tgtEl>
                                          <p:spTgt spid="52"/>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47"/>
                                        </p:tgtEl>
                                      </p:cBhvr>
                                    </p:animEffect>
                                    <p:set>
                                      <p:cBhvr>
                                        <p:cTn id="124"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47"/>
                  </p:tgtEl>
                </p:cond>
              </p:nextCondLst>
            </p:seq>
          </p:childTnLst>
        </p:cTn>
      </p:par>
    </p:tnLst>
    <p:bldLst>
      <p:bldP spid="51" grpId="0" animBg="1"/>
      <p:bldP spid="4" grpId="0" build="p"/>
      <p:bldP spid="15" grpId="0" uiExpand="1" build="p"/>
      <p:bldP spid="34" grpId="0" animBg="1"/>
      <p:bldP spid="36" grpId="0" animBg="1"/>
      <p:bldP spid="13" grpId="0" animBg="1"/>
      <p:bldP spid="37" grpId="0" animBg="1"/>
      <p:bldP spid="14" grpId="0" animBg="1"/>
      <p:bldP spid="38" grpId="0" animBg="1"/>
      <p:bldP spid="12" grpId="0" animBg="1"/>
      <p:bldP spid="39" grpId="0" animBg="1"/>
      <p:bldP spid="10" grpId="0" animBg="1"/>
      <p:bldP spid="40" grpId="0" animBg="1"/>
      <p:bldP spid="3" grpId="0" animBg="1"/>
      <p:bldP spid="5" grpId="0" animBg="1"/>
      <p:bldP spid="47" grpId="0" animBg="1"/>
      <p:bldP spid="47"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301557" y="1468878"/>
            <a:ext cx="8540885" cy="3132306"/>
          </a:xfrm>
        </p:spPr>
        <p:txBody>
          <a:bodyPr/>
          <a:lstStyle/>
          <a:p>
            <a:r>
              <a:rPr lang="en-GB" sz="1800" b="0" dirty="0"/>
              <a:t>[13] L. P. </a:t>
            </a:r>
            <a:r>
              <a:rPr lang="en-GB" sz="1800" b="0" dirty="0" err="1"/>
              <a:t>Rieber</a:t>
            </a:r>
            <a:r>
              <a:rPr lang="en-GB" sz="1800" b="0" dirty="0"/>
              <a:t>. Cambridge Handbook of Multimedia Learning 2005. Multimedia Learning in Games, Simulations, and Microworlds. http://lrieber.coe.uga.edu/mayer2005/</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dirty="0"/>
              <a:t>[14] </a:t>
            </a:r>
            <a:r>
              <a:rPr lang="en-GB" sz="1800" b="0" dirty="0"/>
              <a:t>S. Dabholkar. Northwestern University Ph.D. 2021. </a:t>
            </a:r>
            <a:r>
              <a:rPr lang="en-GB" sz="1800" b="0" dirty="0" err="1"/>
              <a:t>Restructurating</a:t>
            </a:r>
            <a:r>
              <a:rPr lang="en-GB" sz="1800" b="0" dirty="0"/>
              <a:t> Science Learning with Emergent Systems Microworld (ESM)-based Learning Environments. https://www.proquest.com/docview/2618538356?pq-origsite=gscholar&amp;fromopenview=true&amp;sourcetype=Dissertations%20&amp;%20Theses</a:t>
            </a:r>
            <a:endParaRPr lang="en-US" sz="1800" b="0" dirty="0"/>
          </a:p>
          <a:p>
            <a:r>
              <a:rPr lang="en-US" sz="1800" b="0" dirty="0"/>
              <a:t>[15] </a:t>
            </a:r>
            <a:r>
              <a:rPr lang="en-GB" sz="1800" b="0" dirty="0"/>
              <a:t>G. K. Lilian. Education for Sustainable Development Pedagogy in Pre-Primary Social Studies Curriculum in Kenya: Review of Literature. Journal La </a:t>
            </a:r>
            <a:r>
              <a:rPr lang="en-GB" sz="1800" b="0" dirty="0" err="1"/>
              <a:t>Edusci</a:t>
            </a:r>
            <a:r>
              <a:rPr lang="en-GB" sz="1800" b="0" dirty="0"/>
              <a:t> 2022 Vol. 3 Issue 3 Pages 1-12. DOI: 10.37899/journallaedusci.v3i3.662, https://dx.doi.org/10.37899/journallaedusci.v3i3.662</a:t>
            </a:r>
          </a:p>
        </p:txBody>
      </p:sp>
    </p:spTree>
    <p:extLst>
      <p:ext uri="{BB962C8B-B14F-4D97-AF65-F5344CB8AC3E}">
        <p14:creationId xmlns:p14="http://schemas.microsoft.com/office/powerpoint/2010/main" val="4161681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3" name="overview text">
            <a:extLst>
              <a:ext uri="{FF2B5EF4-FFF2-40B4-BE49-F238E27FC236}">
                <a16:creationId xmlns:a16="http://schemas.microsoft.com/office/drawing/2014/main" id="{5E971521-E128-4EE2-6F7A-7A61F77D326C}"/>
              </a:ext>
            </a:extLst>
          </p:cNvPr>
          <p:cNvSpPr>
            <a:spLocks noGrp="1"/>
          </p:cNvSpPr>
          <p:nvPr>
            <p:ph type="body" sz="quarter" idx="10"/>
          </p:nvPr>
        </p:nvSpPr>
        <p:spPr>
          <a:xfrm>
            <a:off x="821530" y="1728918"/>
            <a:ext cx="7515226" cy="4012660"/>
          </a:xfrm>
        </p:spPr>
        <p:txBody>
          <a:bodyPr/>
          <a:lstStyle/>
          <a:p>
            <a:pPr marL="342900" indent="-342900">
              <a:buFont typeface="Wingdings" panose="05000000000000000000" pitchFamily="2" charset="2"/>
              <a:buChar char="§"/>
            </a:pPr>
            <a:r>
              <a:rPr lang="en-IE" b="0" dirty="0"/>
              <a:t>Either </a:t>
            </a:r>
            <a:r>
              <a:rPr lang="en-IE" dirty="0">
                <a:solidFill>
                  <a:schemeClr val="tx2"/>
                </a:solidFill>
              </a:rPr>
              <a:t>scientifically accurate decision-making aids </a:t>
            </a:r>
            <a:r>
              <a:rPr lang="en-IE" b="0" dirty="0"/>
              <a:t>or </a:t>
            </a:r>
            <a:r>
              <a:rPr lang="en-IE" dirty="0">
                <a:solidFill>
                  <a:schemeClr val="tx2"/>
                </a:solidFill>
              </a:rPr>
              <a:t>more abstract yet informative educational games</a:t>
            </a:r>
            <a:r>
              <a:rPr lang="en-IE" b="0" dirty="0"/>
              <a:t>, often with a collaboration element and some reference to climate change.</a:t>
            </a:r>
          </a:p>
          <a:p>
            <a:pPr marL="342900" indent="-342900">
              <a:buFont typeface="Wingdings" panose="05000000000000000000" pitchFamily="2" charset="2"/>
              <a:buChar char="§"/>
            </a:pPr>
            <a:r>
              <a:rPr lang="en-IE" dirty="0">
                <a:solidFill>
                  <a:schemeClr val="tx2"/>
                </a:solidFill>
              </a:rPr>
              <a:t>Most</a:t>
            </a:r>
            <a:r>
              <a:rPr lang="en-IE" b="0" dirty="0"/>
              <a:t> cater towards </a:t>
            </a:r>
            <a:r>
              <a:rPr lang="en-IE" dirty="0">
                <a:solidFill>
                  <a:schemeClr val="tx2"/>
                </a:solidFill>
              </a:rPr>
              <a:t>adults</a:t>
            </a:r>
            <a:r>
              <a:rPr lang="en-IE" b="0" dirty="0"/>
              <a:t> with </a:t>
            </a:r>
            <a:r>
              <a:rPr lang="en-IE" dirty="0">
                <a:solidFill>
                  <a:schemeClr val="tx2"/>
                </a:solidFill>
              </a:rPr>
              <a:t>few</a:t>
            </a:r>
            <a:r>
              <a:rPr lang="en-IE" b="0" dirty="0"/>
              <a:t> focussing on </a:t>
            </a:r>
            <a:r>
              <a:rPr lang="en-IE" dirty="0">
                <a:solidFill>
                  <a:schemeClr val="tx2"/>
                </a:solidFill>
              </a:rPr>
              <a:t>younger</a:t>
            </a:r>
            <a:r>
              <a:rPr lang="en-IE" dirty="0"/>
              <a:t> </a:t>
            </a:r>
            <a:r>
              <a:rPr lang="en-IE" b="0" dirty="0"/>
              <a:t>audiences.</a:t>
            </a:r>
          </a:p>
          <a:p>
            <a:pPr marL="342900" indent="-342900">
              <a:buFont typeface="Wingdings" panose="05000000000000000000" pitchFamily="2" charset="2"/>
              <a:buChar char="§"/>
            </a:pPr>
            <a:r>
              <a:rPr lang="en-IE" b="0" dirty="0"/>
              <a:t>Most </a:t>
            </a:r>
            <a:r>
              <a:rPr lang="en-IE" dirty="0">
                <a:solidFill>
                  <a:schemeClr val="tx2"/>
                </a:solidFill>
              </a:rPr>
              <a:t>tackle multiple problems at once </a:t>
            </a:r>
            <a:r>
              <a:rPr lang="en-IE" b="0" dirty="0"/>
              <a:t>such as land use changes as well as forest management along with resource management, which while informative, may be distracting and/or overwhelming, especially for young learners.</a:t>
            </a:r>
          </a:p>
          <a:p>
            <a:pPr marL="342900" indent="-342900">
              <a:buFont typeface="Wingdings" panose="05000000000000000000" pitchFamily="2" charset="2"/>
              <a:buChar char="§"/>
            </a:pPr>
            <a:r>
              <a:rPr lang="en-IE" b="0" dirty="0"/>
              <a:t>To the best of knowledge yet, </a:t>
            </a:r>
            <a:r>
              <a:rPr lang="en-IE" dirty="0">
                <a:solidFill>
                  <a:schemeClr val="tx2"/>
                </a:solidFill>
              </a:rPr>
              <a:t>none that explicitly associates forest management and CO2 levels</a:t>
            </a:r>
            <a:r>
              <a:rPr lang="en-IE" b="0" dirty="0"/>
              <a:t> in the atmosphere and thus global warming </a:t>
            </a:r>
            <a:r>
              <a:rPr lang="en-IE" dirty="0">
                <a:solidFill>
                  <a:schemeClr val="tx2"/>
                </a:solidFill>
              </a:rPr>
              <a:t>while also considering economic viability </a:t>
            </a:r>
            <a:r>
              <a:rPr lang="en-IE" b="0" dirty="0"/>
              <a:t>of the forest. </a:t>
            </a:r>
          </a:p>
        </p:txBody>
      </p:sp>
      <p:sp>
        <p:nvSpPr>
          <p:cNvPr id="4" name="subtitle">
            <a:extLst>
              <a:ext uri="{FF2B5EF4-FFF2-40B4-BE49-F238E27FC236}">
                <a16:creationId xmlns:a16="http://schemas.microsoft.com/office/drawing/2014/main" id="{BA971DFE-5471-AAC5-D4B6-DEF72D7B12EC}"/>
              </a:ext>
            </a:extLst>
          </p:cNvPr>
          <p:cNvSpPr>
            <a:spLocks noGrp="1"/>
          </p:cNvSpPr>
          <p:nvPr>
            <p:ph type="body" sz="quarter" idx="11"/>
          </p:nvPr>
        </p:nvSpPr>
        <p:spPr>
          <a:xfrm>
            <a:off x="821530" y="1116422"/>
            <a:ext cx="7500938" cy="264294"/>
          </a:xfrm>
        </p:spPr>
        <p:txBody>
          <a:bodyPr/>
          <a:lstStyle/>
          <a:p>
            <a:r>
              <a:rPr lang="en-IE" sz="2000" b="1" dirty="0">
                <a:solidFill>
                  <a:schemeClr val="accent6">
                    <a:lumMod val="75000"/>
                  </a:schemeClr>
                </a:solidFill>
              </a:rPr>
              <a:t>EXISTING TOOLS</a:t>
            </a:r>
          </a:p>
        </p:txBody>
      </p:sp>
    </p:spTree>
    <p:extLst>
      <p:ext uri="{BB962C8B-B14F-4D97-AF65-F5344CB8AC3E}">
        <p14:creationId xmlns:p14="http://schemas.microsoft.com/office/powerpoint/2010/main" val="2996778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14005" y="1019918"/>
            <a:ext cx="7500938" cy="276225"/>
          </a:xfrm>
        </p:spPr>
        <p:txBody>
          <a:bodyPr/>
          <a:lstStyle/>
          <a:p>
            <a:pPr algn="just"/>
            <a:r>
              <a:rPr lang="en-IE" sz="1800" b="1" i="1" dirty="0">
                <a:solidFill>
                  <a:srgbClr val="0000FF"/>
                </a:solidFill>
              </a:rPr>
              <a:t>FOSTER FOREST – Decision Making Aid</a:t>
            </a:r>
            <a:endParaRPr lang="en-GB" sz="1800" b="1" dirty="0"/>
          </a:p>
        </p:txBody>
      </p:sp>
      <p:sp>
        <p:nvSpPr>
          <p:cNvPr id="6" name="Text Placeholder 5">
            <a:extLst>
              <a:ext uri="{FF2B5EF4-FFF2-40B4-BE49-F238E27FC236}">
                <a16:creationId xmlns:a16="http://schemas.microsoft.com/office/drawing/2014/main" id="{3E4559F4-40FE-DD06-DD3C-A14B126BF39D}"/>
              </a:ext>
            </a:extLst>
          </p:cNvPr>
          <p:cNvSpPr>
            <a:spLocks noGrp="1"/>
          </p:cNvSpPr>
          <p:nvPr>
            <p:ph type="body" sz="quarter" idx="10"/>
          </p:nvPr>
        </p:nvSpPr>
        <p:spPr>
          <a:xfrm>
            <a:off x="214005" y="1434345"/>
            <a:ext cx="4481503" cy="4700064"/>
          </a:xfrm>
        </p:spPr>
        <p:txBody>
          <a:bodyPr/>
          <a:lstStyle/>
          <a:p>
            <a:pPr algn="just"/>
            <a:r>
              <a:rPr lang="en-GB" sz="1800" b="0" dirty="0"/>
              <a:t>A 5 expert players + 1 facilitator, role-playing game that simulates forestry under changing climatic conditions.</a:t>
            </a:r>
          </a:p>
          <a:p>
            <a:pPr algn="just"/>
            <a:r>
              <a:rPr lang="en-GB" sz="1800" dirty="0">
                <a:solidFill>
                  <a:srgbClr val="00B050"/>
                </a:solidFill>
              </a:rPr>
              <a:t>PROS:</a:t>
            </a:r>
            <a:r>
              <a:rPr lang="en-GB" sz="1800" b="0" dirty="0"/>
              <a:t> </a:t>
            </a:r>
            <a:r>
              <a:rPr lang="en-GB" sz="1800" b="0" dirty="0" err="1"/>
              <a:t>ComMod</a:t>
            </a:r>
            <a:r>
              <a:rPr lang="en-GB" sz="1800" b="0" dirty="0"/>
              <a:t>, very engaging, realistic ecosystem model, rich variety of important scenarios (water quality upkeep, land use results, carbon sequestration, species conservation, etc.).</a:t>
            </a:r>
          </a:p>
          <a:p>
            <a:pPr algn="just"/>
            <a:r>
              <a:rPr lang="en-GB" sz="1800" dirty="0">
                <a:solidFill>
                  <a:srgbClr val="FF0000"/>
                </a:solidFill>
              </a:rPr>
              <a:t>CONS: </a:t>
            </a:r>
            <a:r>
              <a:rPr lang="en-GB" sz="1800" b="0" dirty="0"/>
              <a:t>Very high learning curve (2 usage videos, 6 booklets). Very difficult to use with young or non-expert audiences. Need for elaborate set up (2 projectors + 1 expert facilitator), an expert facilitator, UI is not very user friendly, lacks feedback upon climate changes.</a:t>
            </a:r>
          </a:p>
          <a:p>
            <a:pPr algn="ctr"/>
            <a:r>
              <a:rPr lang="en-GB" sz="1800" b="0" dirty="0"/>
              <a:t>[8]</a:t>
            </a:r>
          </a:p>
          <a:p>
            <a:pPr algn="just"/>
            <a:endParaRPr lang="en-GB" sz="1800" b="0" dirty="0"/>
          </a:p>
          <a:p>
            <a:endParaRPr lang="en-US" sz="1800" dirty="0"/>
          </a:p>
        </p:txBody>
      </p:sp>
      <p:grpSp>
        <p:nvGrpSpPr>
          <p:cNvPr id="9" name="foster forest image">
            <a:extLst>
              <a:ext uri="{FF2B5EF4-FFF2-40B4-BE49-F238E27FC236}">
                <a16:creationId xmlns:a16="http://schemas.microsoft.com/office/drawing/2014/main" id="{DD351EAD-A113-42EF-D822-631CE20D163F}"/>
              </a:ext>
            </a:extLst>
          </p:cNvPr>
          <p:cNvGrpSpPr/>
          <p:nvPr/>
        </p:nvGrpSpPr>
        <p:grpSpPr>
          <a:xfrm>
            <a:off x="4931471" y="49102"/>
            <a:ext cx="4164468" cy="6448898"/>
            <a:chOff x="4931471" y="49102"/>
            <a:chExt cx="4164468" cy="6448898"/>
          </a:xfrm>
        </p:grpSpPr>
        <p:pic>
          <p:nvPicPr>
            <p:cNvPr id="11" name="foster forest image 5">
              <a:extLst>
                <a:ext uri="{FF2B5EF4-FFF2-40B4-BE49-F238E27FC236}">
                  <a16:creationId xmlns:a16="http://schemas.microsoft.com/office/drawing/2014/main" id="{5F36FC37-FFD7-06AE-6AEF-D7C8006F2040}"/>
                </a:ext>
              </a:extLst>
            </p:cNvPr>
            <p:cNvPicPr>
              <a:picLocks noChangeAspect="1"/>
            </p:cNvPicPr>
            <p:nvPr/>
          </p:nvPicPr>
          <p:blipFill>
            <a:blip r:embed="rId2"/>
            <a:stretch>
              <a:fillRect/>
            </a:stretch>
          </p:blipFill>
          <p:spPr>
            <a:xfrm>
              <a:off x="4937487" y="49102"/>
              <a:ext cx="4158452" cy="2770487"/>
            </a:xfrm>
            <a:prstGeom prst="rect">
              <a:avLst/>
            </a:prstGeom>
            <a:ln w="38100">
              <a:solidFill>
                <a:schemeClr val="accent2"/>
              </a:solidFill>
            </a:ln>
          </p:spPr>
        </p:pic>
        <p:pic>
          <p:nvPicPr>
            <p:cNvPr id="12" name="foster forest image 4">
              <a:extLst>
                <a:ext uri="{FF2B5EF4-FFF2-40B4-BE49-F238E27FC236}">
                  <a16:creationId xmlns:a16="http://schemas.microsoft.com/office/drawing/2014/main" id="{3418F385-0241-E60F-3FC1-09CBA681583D}"/>
                </a:ext>
              </a:extLst>
            </p:cNvPr>
            <p:cNvPicPr>
              <a:picLocks noChangeAspect="1"/>
            </p:cNvPicPr>
            <p:nvPr/>
          </p:nvPicPr>
          <p:blipFill>
            <a:blip r:embed="rId3"/>
            <a:stretch>
              <a:fillRect/>
            </a:stretch>
          </p:blipFill>
          <p:spPr>
            <a:xfrm>
              <a:off x="5794761" y="1765952"/>
              <a:ext cx="3301178" cy="2466629"/>
            </a:xfrm>
            <a:prstGeom prst="rect">
              <a:avLst/>
            </a:prstGeom>
            <a:ln w="38100">
              <a:solidFill>
                <a:schemeClr val="accent2"/>
              </a:solidFill>
            </a:ln>
          </p:spPr>
        </p:pic>
        <p:pic>
          <p:nvPicPr>
            <p:cNvPr id="13" name="foster forest image 3">
              <a:extLst>
                <a:ext uri="{FF2B5EF4-FFF2-40B4-BE49-F238E27FC236}">
                  <a16:creationId xmlns:a16="http://schemas.microsoft.com/office/drawing/2014/main" id="{066F768D-915C-ACFE-EFFF-556C913A354D}"/>
                </a:ext>
              </a:extLst>
            </p:cNvPr>
            <p:cNvPicPr>
              <a:picLocks noChangeAspect="1"/>
            </p:cNvPicPr>
            <p:nvPr/>
          </p:nvPicPr>
          <p:blipFill>
            <a:blip r:embed="rId4"/>
            <a:stretch>
              <a:fillRect/>
            </a:stretch>
          </p:blipFill>
          <p:spPr>
            <a:xfrm>
              <a:off x="4937487" y="2887295"/>
              <a:ext cx="3320782" cy="1560546"/>
            </a:xfrm>
            <a:prstGeom prst="rect">
              <a:avLst/>
            </a:prstGeom>
            <a:ln w="38100">
              <a:solidFill>
                <a:schemeClr val="accent2"/>
              </a:solidFill>
            </a:ln>
          </p:spPr>
        </p:pic>
        <p:pic>
          <p:nvPicPr>
            <p:cNvPr id="14" name="foster forest image 2">
              <a:extLst>
                <a:ext uri="{FF2B5EF4-FFF2-40B4-BE49-F238E27FC236}">
                  <a16:creationId xmlns:a16="http://schemas.microsoft.com/office/drawing/2014/main" id="{BE5DB8CA-4F0D-E177-93B1-58078D877AA1}"/>
                </a:ext>
              </a:extLst>
            </p:cNvPr>
            <p:cNvPicPr>
              <a:picLocks noChangeAspect="1"/>
            </p:cNvPicPr>
            <p:nvPr/>
          </p:nvPicPr>
          <p:blipFill rotWithShape="1">
            <a:blip r:embed="rId5"/>
            <a:srcRect l="33961" t="22913"/>
            <a:stretch/>
          </p:blipFill>
          <p:spPr>
            <a:xfrm>
              <a:off x="4931471" y="4447841"/>
              <a:ext cx="3090835" cy="2050159"/>
            </a:xfrm>
            <a:prstGeom prst="rect">
              <a:avLst/>
            </a:prstGeom>
            <a:ln w="38100">
              <a:solidFill>
                <a:schemeClr val="accent2"/>
              </a:solidFill>
            </a:ln>
          </p:spPr>
        </p:pic>
        <p:pic>
          <p:nvPicPr>
            <p:cNvPr id="15" name="foster forest image 1">
              <a:extLst>
                <a:ext uri="{FF2B5EF4-FFF2-40B4-BE49-F238E27FC236}">
                  <a16:creationId xmlns:a16="http://schemas.microsoft.com/office/drawing/2014/main" id="{DF93F8C9-8086-F22E-F506-B364DC0E745C}"/>
                </a:ext>
              </a:extLst>
            </p:cNvPr>
            <p:cNvPicPr>
              <a:picLocks noChangeAspect="1"/>
            </p:cNvPicPr>
            <p:nvPr/>
          </p:nvPicPr>
          <p:blipFill>
            <a:blip r:embed="rId6"/>
            <a:stretch>
              <a:fillRect/>
            </a:stretch>
          </p:blipFill>
          <p:spPr>
            <a:xfrm>
              <a:off x="7062843" y="3759206"/>
              <a:ext cx="2027080" cy="2738794"/>
            </a:xfrm>
            <a:prstGeom prst="rect">
              <a:avLst/>
            </a:prstGeom>
            <a:ln w="38100">
              <a:solidFill>
                <a:schemeClr val="accent2"/>
              </a:solidFill>
            </a:ln>
          </p:spPr>
        </p:pic>
      </p:grpSp>
    </p:spTree>
    <p:extLst>
      <p:ext uri="{BB962C8B-B14F-4D97-AF65-F5344CB8AC3E}">
        <p14:creationId xmlns:p14="http://schemas.microsoft.com/office/powerpoint/2010/main" val="1298057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14005" y="1310820"/>
            <a:ext cx="5778233" cy="2260450"/>
          </a:xfrm>
        </p:spPr>
        <p:txBody>
          <a:bodyPr/>
          <a:lstStyle/>
          <a:p>
            <a:pPr algn="just"/>
            <a:r>
              <a:rPr lang="en-GB" sz="1800" b="0" dirty="0"/>
              <a:t>A </a:t>
            </a:r>
            <a:r>
              <a:rPr lang="en-GB" sz="1800" dirty="0"/>
              <a:t>role-playing</a:t>
            </a:r>
            <a:r>
              <a:rPr lang="en-GB" sz="1800" b="0" dirty="0"/>
              <a:t> board game where players act as CEOs of </a:t>
            </a:r>
            <a:r>
              <a:rPr lang="en-GB" sz="1800" dirty="0"/>
              <a:t>logging or mining companies</a:t>
            </a:r>
            <a:r>
              <a:rPr lang="en-GB" sz="1800" b="0" dirty="0"/>
              <a:t> and interact with markets, the government, and NGOs to develop strategies which alter </a:t>
            </a:r>
            <a:r>
              <a:rPr lang="en-GB" sz="1800" dirty="0"/>
              <a:t>land use</a:t>
            </a:r>
            <a:r>
              <a:rPr lang="en-GB" sz="1800" b="0" dirty="0"/>
              <a:t> as measured in terms of forest cover, biodiversity, and volumes traded. The underlying model captures all main drivers of land use change in central African forests (demographics, economical, governance, technological, cultural) via simple rules. [9]</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14005" y="967760"/>
            <a:ext cx="7500938" cy="276225"/>
          </a:xfrm>
        </p:spPr>
        <p:txBody>
          <a:bodyPr/>
          <a:lstStyle/>
          <a:p>
            <a:r>
              <a:rPr lang="en-IE" sz="1800" b="1" i="1" dirty="0">
                <a:solidFill>
                  <a:srgbClr val="0000FF"/>
                </a:solidFill>
              </a:rPr>
              <a:t>MINE SET – Educational Game</a:t>
            </a:r>
            <a:endParaRPr lang="en-GB" sz="1800" b="0" dirty="0"/>
          </a:p>
          <a:p>
            <a:endParaRPr lang="en-IE" sz="1800" b="1" i="1" dirty="0">
              <a:solidFill>
                <a:srgbClr val="0000FF"/>
              </a:solidFill>
            </a:endParaRPr>
          </a:p>
        </p:txBody>
      </p:sp>
      <p:pic>
        <p:nvPicPr>
          <p:cNvPr id="8" name="Picture 7" descr="A board game with hexagons and pieces&#10;&#10;Description automatically generated">
            <a:extLst>
              <a:ext uri="{FF2B5EF4-FFF2-40B4-BE49-F238E27FC236}">
                <a16:creationId xmlns:a16="http://schemas.microsoft.com/office/drawing/2014/main" id="{CD365F87-D8E4-7A53-46FA-26AC1A32256C}"/>
              </a:ext>
            </a:extLst>
          </p:cNvPr>
          <p:cNvPicPr>
            <a:picLocks noChangeAspect="1"/>
          </p:cNvPicPr>
          <p:nvPr/>
        </p:nvPicPr>
        <p:blipFill rotWithShape="1">
          <a:blip r:embed="rId2">
            <a:extLst>
              <a:ext uri="{28A0092B-C50C-407E-A947-70E740481C1C}">
                <a14:useLocalDpi xmlns:a14="http://schemas.microsoft.com/office/drawing/2010/main" val="0"/>
              </a:ext>
            </a:extLst>
          </a:blip>
          <a:srcRect l="7137" r="6264" b="3685"/>
          <a:stretch/>
        </p:blipFill>
        <p:spPr>
          <a:xfrm>
            <a:off x="214005" y="3638105"/>
            <a:ext cx="5778233" cy="2687439"/>
          </a:xfrm>
          <a:prstGeom prst="rect">
            <a:avLst/>
          </a:prstGeom>
        </p:spPr>
      </p:pic>
      <p:grpSp>
        <p:nvGrpSpPr>
          <p:cNvPr id="17" name="Group 16">
            <a:extLst>
              <a:ext uri="{FF2B5EF4-FFF2-40B4-BE49-F238E27FC236}">
                <a16:creationId xmlns:a16="http://schemas.microsoft.com/office/drawing/2014/main" id="{E1377B55-1E94-4549-723E-F3DA9688FFF6}"/>
              </a:ext>
            </a:extLst>
          </p:cNvPr>
          <p:cNvGrpSpPr/>
          <p:nvPr/>
        </p:nvGrpSpPr>
        <p:grpSpPr>
          <a:xfrm>
            <a:off x="6099243" y="246957"/>
            <a:ext cx="2830752" cy="6078587"/>
            <a:chOff x="6099243" y="779413"/>
            <a:chExt cx="2830752" cy="6078587"/>
          </a:xfrm>
        </p:grpSpPr>
        <p:sp>
          <p:nvSpPr>
            <p:cNvPr id="10" name="TextBox 9">
              <a:extLst>
                <a:ext uri="{FF2B5EF4-FFF2-40B4-BE49-F238E27FC236}">
                  <a16:creationId xmlns:a16="http://schemas.microsoft.com/office/drawing/2014/main" id="{FF3F002E-64FC-0EC8-B893-D15F8E2D19C7}"/>
                </a:ext>
              </a:extLst>
            </p:cNvPr>
            <p:cNvSpPr txBox="1"/>
            <p:nvPr/>
          </p:nvSpPr>
          <p:spPr>
            <a:xfrm>
              <a:off x="6099243" y="4749731"/>
              <a:ext cx="2830752" cy="2108269"/>
            </a:xfrm>
            <a:prstGeom prst="rect">
              <a:avLst/>
            </a:prstGeom>
            <a:noFill/>
          </p:spPr>
          <p:txBody>
            <a:bodyPr wrap="square">
              <a:spAutoFit/>
            </a:bodyPr>
            <a:lstStyle/>
            <a:p>
              <a:pPr algn="just"/>
              <a:r>
                <a:rPr lang="en-GB" sz="1800" b="1" dirty="0">
                  <a:solidFill>
                    <a:srgbClr val="00B050"/>
                  </a:solidFill>
                </a:rPr>
                <a:t>PROS:</a:t>
              </a:r>
              <a:r>
                <a:rPr lang="en-GB" sz="1800" b="1" dirty="0"/>
                <a:t> </a:t>
              </a:r>
              <a:r>
                <a:rPr lang="en-GB" sz="1800" b="0" dirty="0" err="1"/>
                <a:t>ComMod</a:t>
              </a:r>
              <a:r>
                <a:rPr lang="en-GB" sz="1800" b="0" dirty="0"/>
                <a:t>, engaging, captures rich variety of land use change drivers, model progression, immersive.</a:t>
              </a:r>
            </a:p>
            <a:p>
              <a:pPr algn="just">
                <a:spcBef>
                  <a:spcPts val="600"/>
                </a:spcBef>
              </a:pPr>
              <a:r>
                <a:rPr lang="en-GB" sz="1800" b="1" dirty="0">
                  <a:solidFill>
                    <a:srgbClr val="FF0000"/>
                  </a:solidFill>
                </a:rPr>
                <a:t>CONS: </a:t>
              </a:r>
              <a:r>
                <a:rPr lang="en-GB" dirty="0"/>
                <a:t>A</a:t>
              </a:r>
              <a:r>
                <a:rPr lang="en-US" sz="1800" b="0" i="0" u="none" strike="noStrike" baseline="0" dirty="0" err="1">
                  <a:latin typeface="URWPalladioL-Roma"/>
                </a:rPr>
                <a:t>llegorical</a:t>
              </a:r>
              <a:r>
                <a:rPr lang="en-US" sz="1800" b="0" i="0" u="none" strike="noStrike" baseline="0" dirty="0">
                  <a:latin typeface="URWPalladioL-Roma"/>
                </a:rPr>
                <a:t> model, (</a:t>
              </a:r>
              <a:r>
                <a:rPr lang="en-GB" b="0" i="0" u="none" strike="noStrike" baseline="0" dirty="0">
                  <a:latin typeface="URWPalladioL-Roma"/>
                </a:rPr>
                <a:t>n</a:t>
              </a:r>
              <a:r>
                <a:rPr lang="en-GB" sz="1800" dirty="0"/>
                <a:t>ot scientifically accurate), significant set up needed.</a:t>
              </a:r>
              <a:endParaRPr lang="en-GB" sz="1800" b="0" dirty="0"/>
            </a:p>
          </p:txBody>
        </p:sp>
        <p:sp>
          <p:nvSpPr>
            <p:cNvPr id="16" name="TextBox 15">
              <a:extLst>
                <a:ext uri="{FF2B5EF4-FFF2-40B4-BE49-F238E27FC236}">
                  <a16:creationId xmlns:a16="http://schemas.microsoft.com/office/drawing/2014/main" id="{73C80EF4-0A7E-3101-5F84-FDB63A4C9E39}"/>
                </a:ext>
              </a:extLst>
            </p:cNvPr>
            <p:cNvSpPr txBox="1"/>
            <p:nvPr/>
          </p:nvSpPr>
          <p:spPr>
            <a:xfrm>
              <a:off x="6099243" y="779413"/>
              <a:ext cx="2830752" cy="3693319"/>
            </a:xfrm>
            <a:prstGeom prst="rect">
              <a:avLst/>
            </a:prstGeom>
            <a:noFill/>
          </p:spPr>
          <p:txBody>
            <a:bodyPr wrap="square">
              <a:spAutoFit/>
            </a:bodyPr>
            <a:lstStyle/>
            <a:p>
              <a:pPr algn="just"/>
              <a:r>
                <a:rPr lang="en-GB" sz="1800" dirty="0"/>
                <a:t>In 2023, </a:t>
              </a:r>
              <a:r>
                <a:rPr lang="en-GB" dirty="0"/>
                <a:t>P. O. </a:t>
              </a:r>
              <a:r>
                <a:rPr lang="en-US" sz="1800" i="0" u="none" strike="noStrike" baseline="0" dirty="0" err="1">
                  <a:latin typeface="URWPalladioL-Bold"/>
                </a:rPr>
                <a:t>Waeber</a:t>
              </a:r>
              <a:r>
                <a:rPr lang="en-US" sz="1800" i="0" u="none" strike="noStrike" baseline="0" dirty="0">
                  <a:latin typeface="URWPalladioL-Bold"/>
                </a:rPr>
                <a:t> et. al. tried this game with Forestry graduate students online via a zoom call. THEY confirm good engagement, a great learning experience, and emergence of realistic strategies.  </a:t>
              </a:r>
              <a:r>
                <a:rPr lang="en-US" dirty="0">
                  <a:latin typeface="URWPalladioL-Bold"/>
                </a:rPr>
                <a:t>There is a </a:t>
              </a:r>
              <a:r>
                <a:rPr lang="en-US" b="1" dirty="0">
                  <a:latin typeface="URWPalladioL-Bold"/>
                </a:rPr>
                <a:t>need for </a:t>
              </a:r>
              <a:r>
                <a:rPr lang="en-US" sz="1800" b="1" i="0" u="none" strike="noStrike" baseline="0" dirty="0">
                  <a:latin typeface="URWPalladioL-Bold"/>
                </a:rPr>
                <a:t>a fully digital version</a:t>
              </a:r>
              <a:r>
                <a:rPr lang="en-US" sz="1800" i="0" u="none" strike="noStrike" baseline="0" dirty="0">
                  <a:latin typeface="URWPalladioL-Bold"/>
                </a:rPr>
                <a:t> of this and/or similar games for use as widely accessible, effective, transformative  learning tools. [10]</a:t>
              </a:r>
              <a:endParaRPr lang="en-GB" sz="1800" dirty="0"/>
            </a:p>
          </p:txBody>
        </p:sp>
      </p:grpSp>
    </p:spTree>
    <p:extLst>
      <p:ext uri="{BB962C8B-B14F-4D97-AF65-F5344CB8AC3E}">
        <p14:creationId xmlns:p14="http://schemas.microsoft.com/office/powerpoint/2010/main" val="2194263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52917" y="1456693"/>
            <a:ext cx="4513635" cy="2288455"/>
          </a:xfrm>
        </p:spPr>
        <p:txBody>
          <a:bodyPr/>
          <a:lstStyle/>
          <a:p>
            <a:pPr algn="just"/>
            <a:r>
              <a:rPr lang="en-GB" sz="1800" b="0" dirty="0"/>
              <a:t>Web Based multi-player RPG where learners play as forest dwellers who draft and vote on policies to decide on harvesting trees or selling non-timber forest products to make money. Players can also plant new trees and monitor others. The environment reciprocates poor health of the forest via floods that lead to loss for all community members.</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52917" y="1027504"/>
            <a:ext cx="7500938" cy="276225"/>
          </a:xfrm>
        </p:spPr>
        <p:txBody>
          <a:bodyPr/>
          <a:lstStyle/>
          <a:p>
            <a:r>
              <a:rPr lang="en-IE" sz="1800" b="1" i="1" dirty="0">
                <a:solidFill>
                  <a:srgbClr val="0000FF"/>
                </a:solidFill>
              </a:rPr>
              <a:t>ABOUT THAT FOREST – Educational Game</a:t>
            </a:r>
          </a:p>
        </p:txBody>
      </p:sp>
      <p:pic>
        <p:nvPicPr>
          <p:cNvPr id="6" name="Picture 5">
            <a:extLst>
              <a:ext uri="{FF2B5EF4-FFF2-40B4-BE49-F238E27FC236}">
                <a16:creationId xmlns:a16="http://schemas.microsoft.com/office/drawing/2014/main" id="{F7FF5534-B9E9-B9EF-C30C-55FE739334C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26191" t="6942" r="18103" b="5017"/>
          <a:stretch/>
        </p:blipFill>
        <p:spPr>
          <a:xfrm>
            <a:off x="4957091" y="116731"/>
            <a:ext cx="4153143" cy="3628417"/>
          </a:xfrm>
          <a:prstGeom prst="rect">
            <a:avLst/>
          </a:prstGeom>
        </p:spPr>
      </p:pic>
      <p:pic>
        <p:nvPicPr>
          <p:cNvPr id="8" name="Picture 7">
            <a:extLst>
              <a:ext uri="{FF2B5EF4-FFF2-40B4-BE49-F238E27FC236}">
                <a16:creationId xmlns:a16="http://schemas.microsoft.com/office/drawing/2014/main" id="{47C55EC0-C551-BB0E-80C2-45EE55C381E9}"/>
              </a:ext>
            </a:extLst>
          </p:cNvPr>
          <p:cNvPicPr>
            <a:picLocks noChangeAspect="1"/>
          </p:cNvPicPr>
          <p:nvPr/>
        </p:nvPicPr>
        <p:blipFill rotWithShape="1">
          <a:blip r:embed="rId4"/>
          <a:srcRect r="25551"/>
          <a:stretch/>
        </p:blipFill>
        <p:spPr>
          <a:xfrm>
            <a:off x="4957091" y="3745148"/>
            <a:ext cx="4153143" cy="2752852"/>
          </a:xfrm>
          <a:prstGeom prst="rect">
            <a:avLst/>
          </a:prstGeom>
        </p:spPr>
      </p:pic>
      <p:sp>
        <p:nvSpPr>
          <p:cNvPr id="11" name="TextBox 10">
            <a:extLst>
              <a:ext uri="{FF2B5EF4-FFF2-40B4-BE49-F238E27FC236}">
                <a16:creationId xmlns:a16="http://schemas.microsoft.com/office/drawing/2014/main" id="{D51083D7-8989-7915-D061-1180E9A791E2}"/>
              </a:ext>
            </a:extLst>
          </p:cNvPr>
          <p:cNvSpPr txBox="1"/>
          <p:nvPr/>
        </p:nvSpPr>
        <p:spPr>
          <a:xfrm>
            <a:off x="252916" y="3822402"/>
            <a:ext cx="4513635" cy="1477328"/>
          </a:xfrm>
          <a:prstGeom prst="rect">
            <a:avLst/>
          </a:prstGeom>
          <a:noFill/>
        </p:spPr>
        <p:txBody>
          <a:bodyPr wrap="square">
            <a:spAutoFit/>
          </a:bodyPr>
          <a:lstStyle/>
          <a:p>
            <a:pPr algn="just"/>
            <a:r>
              <a:rPr lang="en-GB" sz="1800" b="1" dirty="0">
                <a:solidFill>
                  <a:srgbClr val="00B050"/>
                </a:solidFill>
              </a:rPr>
              <a:t>PROS:</a:t>
            </a:r>
            <a:r>
              <a:rPr lang="en-GB" sz="1800" b="1" dirty="0"/>
              <a:t> </a:t>
            </a:r>
            <a:r>
              <a:rPr lang="en-GB" sz="1800" b="0" dirty="0" err="1"/>
              <a:t>ComMod</a:t>
            </a:r>
            <a:r>
              <a:rPr lang="en-GB" sz="1800" b="0" dirty="0"/>
              <a:t>, engaging, competition v/s cooperation, Explores Economic Driver of Exploitation, widely accessible, appeals to a wider age group and range of starting knowledge level.</a:t>
            </a:r>
          </a:p>
        </p:txBody>
      </p:sp>
      <p:sp>
        <p:nvSpPr>
          <p:cNvPr id="13" name="TextBox 12">
            <a:extLst>
              <a:ext uri="{FF2B5EF4-FFF2-40B4-BE49-F238E27FC236}">
                <a16:creationId xmlns:a16="http://schemas.microsoft.com/office/drawing/2014/main" id="{4350B62E-8023-7349-55CB-5768ABDA8DDF}"/>
              </a:ext>
            </a:extLst>
          </p:cNvPr>
          <p:cNvSpPr txBox="1"/>
          <p:nvPr/>
        </p:nvSpPr>
        <p:spPr>
          <a:xfrm>
            <a:off x="252916" y="5528214"/>
            <a:ext cx="4513635" cy="646331"/>
          </a:xfrm>
          <a:prstGeom prst="rect">
            <a:avLst/>
          </a:prstGeom>
          <a:noFill/>
        </p:spPr>
        <p:txBody>
          <a:bodyPr wrap="square">
            <a:spAutoFit/>
          </a:bodyPr>
          <a:lstStyle/>
          <a:p>
            <a:r>
              <a:rPr lang="en-US" sz="1800" b="0" i="0" u="sng" strike="noStrike" dirty="0">
                <a:solidFill>
                  <a:srgbClr val="0070C0"/>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https://games4sustainability.org/gamepedia/about-that-forest/</a:t>
            </a:r>
            <a:r>
              <a:rPr lang="en-US" sz="1800" b="0" i="0" u="sng" strike="noStrike" dirty="0">
                <a:solidFill>
                  <a:srgbClr val="0070C0"/>
                </a:solidFill>
                <a:effectLst/>
                <a:latin typeface="Calibri" panose="020F0502020204030204" pitchFamily="34" charset="0"/>
              </a:rPr>
              <a:t> </a:t>
            </a:r>
            <a:endParaRPr lang="en-US" dirty="0">
              <a:solidFill>
                <a:srgbClr val="0070C0"/>
              </a:solidFill>
            </a:endParaRPr>
          </a:p>
        </p:txBody>
      </p:sp>
    </p:spTree>
    <p:extLst>
      <p:ext uri="{BB962C8B-B14F-4D97-AF65-F5344CB8AC3E}">
        <p14:creationId xmlns:p14="http://schemas.microsoft.com/office/powerpoint/2010/main" val="1239688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69340" y="1443524"/>
            <a:ext cx="4708188" cy="1949721"/>
          </a:xfrm>
        </p:spPr>
        <p:txBody>
          <a:bodyPr/>
          <a:lstStyle/>
          <a:p>
            <a:pPr algn="just"/>
            <a:r>
              <a:rPr lang="en-GB" sz="1800" b="0" dirty="0"/>
              <a:t>Web based game for children where they visit different types of forests and can discover various flora and fauna along with services that the forest offers. Contains fun mini games like picture matching and biodiversity spotting. Provides short fun facts. Learners earn points and can collect spotted species.</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69340" y="1048635"/>
            <a:ext cx="7500939" cy="394889"/>
          </a:xfrm>
        </p:spPr>
        <p:txBody>
          <a:bodyPr/>
          <a:lstStyle/>
          <a:p>
            <a:r>
              <a:rPr lang="en-IE" sz="1800" b="1" i="1" dirty="0">
                <a:solidFill>
                  <a:srgbClr val="0000FF"/>
                </a:solidFill>
              </a:rPr>
              <a:t>FOREST KIDS – Educational Game</a:t>
            </a:r>
          </a:p>
        </p:txBody>
      </p:sp>
      <p:pic>
        <p:nvPicPr>
          <p:cNvPr id="7" name="Picture 6">
            <a:extLst>
              <a:ext uri="{FF2B5EF4-FFF2-40B4-BE49-F238E27FC236}">
                <a16:creationId xmlns:a16="http://schemas.microsoft.com/office/drawing/2014/main" id="{16BF37BF-6519-A0E2-D26F-DC79C2E51BBE}"/>
              </a:ext>
            </a:extLst>
          </p:cNvPr>
          <p:cNvPicPr>
            <a:picLocks noChangeAspect="1"/>
          </p:cNvPicPr>
          <p:nvPr/>
        </p:nvPicPr>
        <p:blipFill>
          <a:blip r:embed="rId2"/>
          <a:stretch>
            <a:fillRect/>
          </a:stretch>
        </p:blipFill>
        <p:spPr>
          <a:xfrm>
            <a:off x="0" y="4121135"/>
            <a:ext cx="9144000" cy="2376866"/>
          </a:xfrm>
          <a:prstGeom prst="rect">
            <a:avLst/>
          </a:prstGeom>
        </p:spPr>
      </p:pic>
      <p:pic>
        <p:nvPicPr>
          <p:cNvPr id="10" name="Picture 9">
            <a:extLst>
              <a:ext uri="{FF2B5EF4-FFF2-40B4-BE49-F238E27FC236}">
                <a16:creationId xmlns:a16="http://schemas.microsoft.com/office/drawing/2014/main" id="{7C73A8A8-3DAC-3592-B7CB-39BB3D3BB302}"/>
              </a:ext>
            </a:extLst>
          </p:cNvPr>
          <p:cNvPicPr>
            <a:picLocks noChangeAspect="1"/>
          </p:cNvPicPr>
          <p:nvPr/>
        </p:nvPicPr>
        <p:blipFill rotWithShape="1">
          <a:blip r:embed="rId3"/>
          <a:srcRect t="8749"/>
          <a:stretch/>
        </p:blipFill>
        <p:spPr>
          <a:xfrm>
            <a:off x="6972796" y="4497163"/>
            <a:ext cx="1611057" cy="1705330"/>
          </a:xfrm>
          <a:prstGeom prst="rect">
            <a:avLst/>
          </a:prstGeom>
        </p:spPr>
      </p:pic>
      <p:pic>
        <p:nvPicPr>
          <p:cNvPr id="13" name="Picture 12">
            <a:extLst>
              <a:ext uri="{FF2B5EF4-FFF2-40B4-BE49-F238E27FC236}">
                <a16:creationId xmlns:a16="http://schemas.microsoft.com/office/drawing/2014/main" id="{CCF52D67-D8A8-CF5E-F3FC-71D7891BAB7B}"/>
              </a:ext>
            </a:extLst>
          </p:cNvPr>
          <p:cNvPicPr>
            <a:picLocks noChangeAspect="1"/>
          </p:cNvPicPr>
          <p:nvPr/>
        </p:nvPicPr>
        <p:blipFill>
          <a:blip r:embed="rId4"/>
          <a:stretch>
            <a:fillRect/>
          </a:stretch>
        </p:blipFill>
        <p:spPr>
          <a:xfrm>
            <a:off x="5202009" y="4497163"/>
            <a:ext cx="1770787" cy="1705330"/>
          </a:xfrm>
          <a:prstGeom prst="rect">
            <a:avLst/>
          </a:prstGeom>
        </p:spPr>
      </p:pic>
      <p:pic>
        <p:nvPicPr>
          <p:cNvPr id="17" name="Picture 16">
            <a:extLst>
              <a:ext uri="{FF2B5EF4-FFF2-40B4-BE49-F238E27FC236}">
                <a16:creationId xmlns:a16="http://schemas.microsoft.com/office/drawing/2014/main" id="{D4629F17-3B7A-C0A4-47DD-F3C06CDD9720}"/>
              </a:ext>
            </a:extLst>
          </p:cNvPr>
          <p:cNvPicPr>
            <a:picLocks noChangeAspect="1"/>
          </p:cNvPicPr>
          <p:nvPr/>
        </p:nvPicPr>
        <p:blipFill rotWithShape="1">
          <a:blip r:embed="rId5"/>
          <a:srcRect l="13422" r="14330"/>
          <a:stretch/>
        </p:blipFill>
        <p:spPr>
          <a:xfrm>
            <a:off x="5720596" y="152695"/>
            <a:ext cx="2504400" cy="2186767"/>
          </a:xfrm>
          <a:prstGeom prst="rect">
            <a:avLst/>
          </a:prstGeom>
        </p:spPr>
      </p:pic>
      <p:sp>
        <p:nvSpPr>
          <p:cNvPr id="18" name="TextBox 17">
            <a:extLst>
              <a:ext uri="{FF2B5EF4-FFF2-40B4-BE49-F238E27FC236}">
                <a16:creationId xmlns:a16="http://schemas.microsoft.com/office/drawing/2014/main" id="{5E08CD3F-91FC-7AAB-159D-825C3576BEC6}"/>
              </a:ext>
            </a:extLst>
          </p:cNvPr>
          <p:cNvSpPr txBox="1"/>
          <p:nvPr/>
        </p:nvSpPr>
        <p:spPr>
          <a:xfrm>
            <a:off x="175098" y="3393245"/>
            <a:ext cx="8699563" cy="646331"/>
          </a:xfrm>
          <a:prstGeom prst="rect">
            <a:avLst/>
          </a:prstGeom>
          <a:noFill/>
        </p:spPr>
        <p:txBody>
          <a:bodyPr wrap="square">
            <a:spAutoFit/>
          </a:bodyPr>
          <a:lstStyle/>
          <a:p>
            <a:pPr algn="just"/>
            <a:r>
              <a:rPr lang="en-GB" sz="1800" b="1" dirty="0">
                <a:solidFill>
                  <a:srgbClr val="00B050"/>
                </a:solidFill>
              </a:rPr>
              <a:t>PROS:</a:t>
            </a:r>
            <a:r>
              <a:rPr lang="en-GB" sz="1800" dirty="0">
                <a:solidFill>
                  <a:srgbClr val="00B050"/>
                </a:solidFill>
              </a:rPr>
              <a:t> </a:t>
            </a:r>
            <a:r>
              <a:rPr lang="en-GB" sz="1800" b="0" dirty="0"/>
              <a:t>Very engaging, rich variety of activities, very user friendly, suitable for young children, lots of in-app help in small amounts, visually attractive.</a:t>
            </a:r>
          </a:p>
        </p:txBody>
      </p:sp>
      <p:sp>
        <p:nvSpPr>
          <p:cNvPr id="20" name="TextBox 19">
            <a:extLst>
              <a:ext uri="{FF2B5EF4-FFF2-40B4-BE49-F238E27FC236}">
                <a16:creationId xmlns:a16="http://schemas.microsoft.com/office/drawing/2014/main" id="{F50CD662-0F3D-DAA8-EE90-ACEA3CC90607}"/>
              </a:ext>
            </a:extLst>
          </p:cNvPr>
          <p:cNvSpPr txBox="1"/>
          <p:nvPr/>
        </p:nvSpPr>
        <p:spPr>
          <a:xfrm>
            <a:off x="5202009" y="2457569"/>
            <a:ext cx="3672651" cy="923330"/>
          </a:xfrm>
          <a:prstGeom prst="rect">
            <a:avLst/>
          </a:prstGeom>
          <a:noFill/>
        </p:spPr>
        <p:txBody>
          <a:bodyPr wrap="square">
            <a:spAutoFit/>
          </a:bodyPr>
          <a:lstStyle/>
          <a:p>
            <a:r>
              <a:rPr lang="en-US" dirty="0">
                <a:solidFill>
                  <a:srgbClr val="0070C0"/>
                </a:solidFill>
                <a:hlinkClick r:id="rId6">
                  <a:extLst>
                    <a:ext uri="{A12FA001-AC4F-418D-AE19-62706E023703}">
                      <ahyp:hlinkClr xmlns:ahyp="http://schemas.microsoft.com/office/drawing/2018/hyperlinkcolor" val="tx"/>
                    </a:ext>
                  </a:extLst>
                </a:hlinkClick>
              </a:rPr>
              <a:t>https://www.esa.int/Education/Forest_Kids_game_on_biodiversity_now_available</a:t>
            </a:r>
            <a:r>
              <a:rPr lang="en-US" dirty="0">
                <a:solidFill>
                  <a:srgbClr val="0070C0"/>
                </a:solidFill>
              </a:rPr>
              <a:t> </a:t>
            </a:r>
          </a:p>
        </p:txBody>
      </p:sp>
    </p:spTree>
    <p:extLst>
      <p:ext uri="{BB962C8B-B14F-4D97-AF65-F5344CB8AC3E}">
        <p14:creationId xmlns:p14="http://schemas.microsoft.com/office/powerpoint/2010/main" val="3631248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0ED2CB64-CCC4-0DB4-F257-FCF287E0F8AE}"/>
              </a:ext>
            </a:extLst>
          </p:cNvPr>
          <p:cNvGraphicFramePr>
            <a:graphicFrameLocks noGrp="1"/>
          </p:cNvGraphicFramePr>
          <p:nvPr>
            <p:extLst>
              <p:ext uri="{D42A27DB-BD31-4B8C-83A1-F6EECF244321}">
                <p14:modId xmlns:p14="http://schemas.microsoft.com/office/powerpoint/2010/main" val="2674316446"/>
              </p:ext>
            </p:extLst>
          </p:nvPr>
        </p:nvGraphicFramePr>
        <p:xfrm>
          <a:off x="213616" y="1609404"/>
          <a:ext cx="8726512" cy="3943641"/>
        </p:xfrm>
        <a:graphic>
          <a:graphicData uri="http://schemas.openxmlformats.org/drawingml/2006/table">
            <a:tbl>
              <a:tblPr/>
              <a:tblGrid>
                <a:gridCol w="2402953">
                  <a:extLst>
                    <a:ext uri="{9D8B030D-6E8A-4147-A177-3AD203B41FA5}">
                      <a16:colId xmlns:a16="http://schemas.microsoft.com/office/drawing/2014/main" val="2818432090"/>
                    </a:ext>
                  </a:extLst>
                </a:gridCol>
                <a:gridCol w="1463452">
                  <a:extLst>
                    <a:ext uri="{9D8B030D-6E8A-4147-A177-3AD203B41FA5}">
                      <a16:colId xmlns:a16="http://schemas.microsoft.com/office/drawing/2014/main" val="552492331"/>
                    </a:ext>
                  </a:extLst>
                </a:gridCol>
                <a:gridCol w="957568">
                  <a:extLst>
                    <a:ext uri="{9D8B030D-6E8A-4147-A177-3AD203B41FA5}">
                      <a16:colId xmlns:a16="http://schemas.microsoft.com/office/drawing/2014/main" val="3809469328"/>
                    </a:ext>
                  </a:extLst>
                </a:gridCol>
                <a:gridCol w="1282779">
                  <a:extLst>
                    <a:ext uri="{9D8B030D-6E8A-4147-A177-3AD203B41FA5}">
                      <a16:colId xmlns:a16="http://schemas.microsoft.com/office/drawing/2014/main" val="296866455"/>
                    </a:ext>
                  </a:extLst>
                </a:gridCol>
                <a:gridCol w="1210510">
                  <a:extLst>
                    <a:ext uri="{9D8B030D-6E8A-4147-A177-3AD203B41FA5}">
                      <a16:colId xmlns:a16="http://schemas.microsoft.com/office/drawing/2014/main" val="1271974127"/>
                    </a:ext>
                  </a:extLst>
                </a:gridCol>
                <a:gridCol w="1409250">
                  <a:extLst>
                    <a:ext uri="{9D8B030D-6E8A-4147-A177-3AD203B41FA5}">
                      <a16:colId xmlns:a16="http://schemas.microsoft.com/office/drawing/2014/main" val="2185501511"/>
                    </a:ext>
                  </a:extLst>
                </a:gridCol>
              </a:tblGrid>
              <a:tr h="526662">
                <a:tc>
                  <a:txBody>
                    <a:bodyPr/>
                    <a:lstStyle/>
                    <a:p>
                      <a:pPr algn="ctr" fontAlgn="ctr"/>
                      <a:r>
                        <a:rPr lang="en-US" sz="1600" b="0" i="0" u="none" strike="noStrike">
                          <a:solidFill>
                            <a:srgbClr val="000000"/>
                          </a:solidFill>
                          <a:effectLst/>
                          <a:latin typeface="Calibri" panose="020F0502020204030204" pitchFamily="34" charset="0"/>
                        </a:rPr>
                        <a:t>INFORMATIVE </a:t>
                      </a:r>
                      <a:r>
                        <a:rPr lang="en-US" sz="1600" b="1" i="0" u="none" strike="noStrike">
                          <a:solidFill>
                            <a:srgbClr val="000000"/>
                          </a:solidFill>
                          <a:effectLst/>
                          <a:latin typeface="Calibri" panose="020F0502020204030204" pitchFamily="34" charset="0"/>
                        </a:rPr>
                        <a:t>TOOL</a:t>
                      </a:r>
                      <a:r>
                        <a:rPr lang="en-US" sz="1600" b="0" i="0" u="none" strike="noStrike">
                          <a:solidFill>
                            <a:srgbClr val="000000"/>
                          </a:solidFill>
                          <a:effectLst/>
                          <a:latin typeface="Calibri" panose="020F0502020204030204" pitchFamily="34" charset="0"/>
                        </a:rPr>
                        <a:t> →</a:t>
                      </a:r>
                      <a:br>
                        <a:rPr lang="en-US" sz="1600" b="0" i="0" u="none" strike="noStrike">
                          <a:solidFill>
                            <a:srgbClr val="000000"/>
                          </a:solidFill>
                          <a:effectLst/>
                          <a:latin typeface="Calibri" panose="020F0502020204030204" pitchFamily="34" charset="0"/>
                        </a:rPr>
                      </a:br>
                      <a:r>
                        <a:rPr lang="en-US" sz="1600" b="1" i="0" u="none" strike="noStrike">
                          <a:solidFill>
                            <a:srgbClr val="000000"/>
                          </a:solidFill>
                          <a:effectLst/>
                          <a:latin typeface="Calibri" panose="020F0502020204030204" pitchFamily="34" charset="0"/>
                        </a:rPr>
                        <a:t>QUALITY</a:t>
                      </a:r>
                      <a:r>
                        <a:rPr lang="en-US" sz="1600" b="0" i="0" u="none" strike="noStrike">
                          <a:solidFill>
                            <a:srgbClr val="000000"/>
                          </a:solidFill>
                          <a:effectLst/>
                          <a:latin typeface="Calibri" panose="020F0502020204030204" pitchFamily="34" charset="0"/>
                        </a:rPr>
                        <a:t> ↓</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1" u="none" strike="noStrike">
                          <a:solidFill>
                            <a:srgbClr val="000000"/>
                          </a:solidFill>
                          <a:effectLst/>
                          <a:latin typeface="Calibri" panose="020F0502020204030204" pitchFamily="34" charset="0"/>
                        </a:rPr>
                        <a:t>FOSTER FOREST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1" u="none" strike="noStrike">
                          <a:solidFill>
                            <a:srgbClr val="000000"/>
                          </a:solidFill>
                          <a:effectLst/>
                          <a:latin typeface="Calibri" panose="020F0502020204030204" pitchFamily="34" charset="0"/>
                        </a:rPr>
                        <a:t>MINE SET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1" u="none" strike="noStrike">
                          <a:solidFill>
                            <a:srgbClr val="000000"/>
                          </a:solidFill>
                          <a:effectLst/>
                          <a:latin typeface="Calibri" panose="020F0502020204030204" pitchFamily="34" charset="0"/>
                        </a:rPr>
                        <a:t>ABOUT </a:t>
                      </a:r>
                      <a:br>
                        <a:rPr lang="en-US" sz="1600" b="0" i="1" u="none" strike="noStrike">
                          <a:solidFill>
                            <a:srgbClr val="000000"/>
                          </a:solidFill>
                          <a:effectLst/>
                          <a:latin typeface="Calibri" panose="020F0502020204030204" pitchFamily="34" charset="0"/>
                        </a:rPr>
                      </a:br>
                      <a:r>
                        <a:rPr lang="en-US" sz="1600" b="0" i="1" u="none" strike="noStrike">
                          <a:solidFill>
                            <a:srgbClr val="000000"/>
                          </a:solidFill>
                          <a:effectLst/>
                          <a:latin typeface="Calibri" panose="020F0502020204030204" pitchFamily="34" charset="0"/>
                        </a:rPr>
                        <a:t>THAT FOREST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1" u="none" strike="noStrike">
                          <a:solidFill>
                            <a:srgbClr val="000000"/>
                          </a:solidFill>
                          <a:effectLst/>
                          <a:latin typeface="Calibri" panose="020F0502020204030204" pitchFamily="34" charset="0"/>
                        </a:rPr>
                        <a:t>FOREST KIDS</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1" u="none" strike="noStrike">
                          <a:solidFill>
                            <a:srgbClr val="000000"/>
                          </a:solidFill>
                          <a:effectLst/>
                          <a:latin typeface="Calibri" panose="020F0502020204030204" pitchFamily="34" charset="0"/>
                        </a:rPr>
                        <a:t>MYCROFOREST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572518611"/>
                  </a:ext>
                </a:extLst>
              </a:tr>
              <a:tr h="248411">
                <a:tc>
                  <a:txBody>
                    <a:bodyPr/>
                    <a:lstStyle/>
                    <a:p>
                      <a:pPr algn="ctr" fontAlgn="ctr"/>
                      <a:r>
                        <a:rPr lang="en-US" sz="1600" b="0" i="1" u="none" strike="noStrike">
                          <a:solidFill>
                            <a:srgbClr val="000000"/>
                          </a:solidFill>
                          <a:effectLst/>
                          <a:latin typeface="Calibri" panose="020F0502020204030204" pitchFamily="34" charset="0"/>
                        </a:rPr>
                        <a:t>ENGAGING</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931591664"/>
                  </a:ext>
                </a:extLst>
              </a:tr>
              <a:tr h="263783">
                <a:tc>
                  <a:txBody>
                    <a:bodyPr/>
                    <a:lstStyle/>
                    <a:p>
                      <a:pPr algn="ctr" fontAlgn="ctr"/>
                      <a:r>
                        <a:rPr lang="en-US" sz="1600" b="0" i="1" u="none" strike="noStrike">
                          <a:solidFill>
                            <a:srgbClr val="000000"/>
                          </a:solidFill>
                          <a:effectLst/>
                          <a:latin typeface="Calibri" panose="020F0502020204030204" pitchFamily="34" charset="0"/>
                        </a:rPr>
                        <a:t>FOR YOUTH</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dirty="0">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227789039"/>
                  </a:ext>
                </a:extLst>
              </a:tr>
              <a:tr h="263783">
                <a:tc>
                  <a:txBody>
                    <a:bodyPr/>
                    <a:lstStyle/>
                    <a:p>
                      <a:pPr algn="ctr" fontAlgn="ctr"/>
                      <a:r>
                        <a:rPr lang="en-US" sz="1600" b="0" i="1" u="none" strike="noStrike">
                          <a:solidFill>
                            <a:srgbClr val="000000"/>
                          </a:solidFill>
                          <a:effectLst/>
                          <a:latin typeface="Calibri" panose="020F0502020204030204" pitchFamily="34" charset="0"/>
                        </a:rPr>
                        <a:t>EASILY ACCESSIBLE</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80253913"/>
                  </a:ext>
                </a:extLst>
              </a:tr>
              <a:tr h="263783">
                <a:tc>
                  <a:txBody>
                    <a:bodyPr/>
                    <a:lstStyle/>
                    <a:p>
                      <a:pPr algn="ctr" fontAlgn="ctr"/>
                      <a:r>
                        <a:rPr lang="en-US" sz="1600" b="0" i="1" u="none" strike="noStrike">
                          <a:solidFill>
                            <a:srgbClr val="000000"/>
                          </a:solidFill>
                          <a:effectLst/>
                          <a:latin typeface="Calibri" panose="020F0502020204030204" pitchFamily="34" charset="0"/>
                        </a:rPr>
                        <a:t>TEAM</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extLst>
                  <a:ext uri="{0D108BD9-81ED-4DB2-BD59-A6C34878D82A}">
                    <a16:rowId xmlns:a16="http://schemas.microsoft.com/office/drawing/2014/main" val="647125061"/>
                  </a:ext>
                </a:extLst>
              </a:tr>
              <a:tr h="263783">
                <a:tc>
                  <a:txBody>
                    <a:bodyPr/>
                    <a:lstStyle/>
                    <a:p>
                      <a:pPr algn="ctr" fontAlgn="ctr"/>
                      <a:r>
                        <a:rPr lang="en-US" sz="1600" b="0" i="1" u="none" strike="noStrike">
                          <a:solidFill>
                            <a:srgbClr val="000000"/>
                          </a:solidFill>
                          <a:effectLst/>
                          <a:latin typeface="Calibri" panose="020F0502020204030204" pitchFamily="34" charset="0"/>
                        </a:rPr>
                        <a:t>SOLO</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87534475"/>
                  </a:ext>
                </a:extLst>
              </a:tr>
              <a:tr h="263783">
                <a:tc>
                  <a:txBody>
                    <a:bodyPr/>
                    <a:lstStyle/>
                    <a:p>
                      <a:pPr algn="ctr" fontAlgn="ctr"/>
                      <a:r>
                        <a:rPr lang="en-US" sz="1600" b="0" i="1" u="none" strike="noStrike">
                          <a:solidFill>
                            <a:srgbClr val="000000"/>
                          </a:solidFill>
                          <a:effectLst/>
                          <a:latin typeface="Calibri" panose="020F0502020204030204" pitchFamily="34" charset="0"/>
                        </a:rPr>
                        <a:t>FOREST MANAGEMENT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98122950"/>
                  </a:ext>
                </a:extLst>
              </a:tr>
              <a:tr h="263783">
                <a:tc>
                  <a:txBody>
                    <a:bodyPr/>
                    <a:lstStyle/>
                    <a:p>
                      <a:pPr algn="ctr" fontAlgn="ctr"/>
                      <a:r>
                        <a:rPr lang="en-US" sz="1600" b="0" i="1" u="none" strike="noStrike">
                          <a:solidFill>
                            <a:srgbClr val="000000"/>
                          </a:solidFill>
                          <a:effectLst/>
                          <a:latin typeface="Calibri" panose="020F0502020204030204" pitchFamily="34" charset="0"/>
                        </a:rPr>
                        <a:t>FOREST AS CARBON SINK</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50991677"/>
                  </a:ext>
                </a:extLst>
              </a:tr>
              <a:tr h="263783">
                <a:tc>
                  <a:txBody>
                    <a:bodyPr/>
                    <a:lstStyle/>
                    <a:p>
                      <a:pPr algn="ctr" fontAlgn="ctr"/>
                      <a:r>
                        <a:rPr lang="en-US" sz="1600" b="0" i="1" u="none" strike="noStrike">
                          <a:solidFill>
                            <a:srgbClr val="000000"/>
                          </a:solidFill>
                          <a:effectLst/>
                          <a:latin typeface="Calibri" panose="020F0502020204030204" pitchFamily="34" charset="0"/>
                        </a:rPr>
                        <a:t>FINANCIAL MOTIVE</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902601345"/>
                  </a:ext>
                </a:extLst>
              </a:tr>
              <a:tr h="263783">
                <a:tc>
                  <a:txBody>
                    <a:bodyPr/>
                    <a:lstStyle/>
                    <a:p>
                      <a:pPr algn="ctr" fontAlgn="ctr"/>
                      <a:r>
                        <a:rPr lang="en-US" sz="1600" b="0" i="1" u="none" strike="noStrike">
                          <a:solidFill>
                            <a:srgbClr val="000000"/>
                          </a:solidFill>
                          <a:effectLst/>
                          <a:latin typeface="Calibri" panose="020F0502020204030204" pitchFamily="34" charset="0"/>
                        </a:rPr>
                        <a:t>LOW ENTRY THRESHOLD</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092807045"/>
                  </a:ext>
                </a:extLst>
              </a:tr>
              <a:tr h="263783">
                <a:tc>
                  <a:txBody>
                    <a:bodyPr/>
                    <a:lstStyle/>
                    <a:p>
                      <a:pPr algn="ctr" fontAlgn="ctr"/>
                      <a:r>
                        <a:rPr lang="en-US" sz="1600" b="0" i="1" u="none" strike="noStrike">
                          <a:solidFill>
                            <a:srgbClr val="000000"/>
                          </a:solidFill>
                          <a:effectLst/>
                          <a:latin typeface="Calibri" panose="020F0502020204030204" pitchFamily="34" charset="0"/>
                        </a:rPr>
                        <a:t>EASY TO USE UI</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010188596"/>
                  </a:ext>
                </a:extLst>
              </a:tr>
              <a:tr h="263783">
                <a:tc>
                  <a:txBody>
                    <a:bodyPr/>
                    <a:lstStyle/>
                    <a:p>
                      <a:pPr algn="ctr" fontAlgn="ctr"/>
                      <a:r>
                        <a:rPr lang="en-US" sz="1600" b="0" i="1" u="none" strike="noStrike">
                          <a:solidFill>
                            <a:srgbClr val="000000"/>
                          </a:solidFill>
                          <a:effectLst/>
                          <a:latin typeface="Calibri" panose="020F0502020204030204" pitchFamily="34" charset="0"/>
                        </a:rPr>
                        <a:t>SCIENTIFICALLY ACCURATE</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extLst>
                  <a:ext uri="{0D108BD9-81ED-4DB2-BD59-A6C34878D82A}">
                    <a16:rowId xmlns:a16="http://schemas.microsoft.com/office/drawing/2014/main" val="1136699738"/>
                  </a:ext>
                </a:extLst>
              </a:tr>
              <a:tr h="263783">
                <a:tc>
                  <a:txBody>
                    <a:bodyPr/>
                    <a:lstStyle/>
                    <a:p>
                      <a:pPr algn="ctr" fontAlgn="ctr"/>
                      <a:r>
                        <a:rPr lang="en-US" sz="1600" b="0" i="1" u="none" strike="noStrike">
                          <a:solidFill>
                            <a:srgbClr val="000000"/>
                          </a:solidFill>
                          <a:effectLst/>
                          <a:latin typeface="Calibri" panose="020F0502020204030204" pitchFamily="34" charset="0"/>
                        </a:rPr>
                        <a:t>SUFFICIENT BUILT IN HELP</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864220634"/>
                  </a:ext>
                </a:extLst>
              </a:tr>
              <a:tr h="263783">
                <a:tc>
                  <a:txBody>
                    <a:bodyPr/>
                    <a:lstStyle/>
                    <a:p>
                      <a:pPr algn="ctr" fontAlgn="ctr"/>
                      <a:r>
                        <a:rPr lang="en-US" sz="1600" b="0" i="1" u="none" strike="noStrike">
                          <a:solidFill>
                            <a:srgbClr val="000000"/>
                          </a:solidFill>
                          <a:effectLst/>
                          <a:latin typeface="Calibri" panose="020F0502020204030204" pitchFamily="34" charset="0"/>
                        </a:rPr>
                        <a:t>SINGLE TARGET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dirty="0">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94793793"/>
                  </a:ext>
                </a:extLst>
              </a:tr>
            </a:tbl>
          </a:graphicData>
        </a:graphic>
      </p:graphicFrame>
      <p:sp>
        <p:nvSpPr>
          <p:cNvPr id="2" name="Title">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5" name="No Team Button">
            <a:extLst>
              <a:ext uri="{FF2B5EF4-FFF2-40B4-BE49-F238E27FC236}">
                <a16:creationId xmlns:a16="http://schemas.microsoft.com/office/drawing/2014/main" id="{48156444-F941-251E-F977-1FD9320A506E}"/>
              </a:ext>
            </a:extLst>
          </p:cNvPr>
          <p:cNvSpPr/>
          <p:nvPr/>
        </p:nvSpPr>
        <p:spPr>
          <a:xfrm>
            <a:off x="7536111" y="2915746"/>
            <a:ext cx="1404000" cy="255816"/>
          </a:xfrm>
          <a:prstGeom prst="rect">
            <a:avLst/>
          </a:prstGeom>
          <a:solidFill>
            <a:srgbClr val="FFE1E1"/>
          </a:solidFill>
          <a:ln w="3175">
            <a:solidFill>
              <a:schemeClr val="tx1"/>
            </a:solidFill>
          </a:ln>
          <a:scene3d>
            <a:camera prst="orthographicFront"/>
            <a:lightRig rig="soft" dir="t"/>
          </a:scene3d>
          <a:sp3d prstMaterial="softEdge">
            <a:bevelT w="38100" h="381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grpSp>
        <p:nvGrpSpPr>
          <p:cNvPr id="23" name="Group 22">
            <a:extLst>
              <a:ext uri="{FF2B5EF4-FFF2-40B4-BE49-F238E27FC236}">
                <a16:creationId xmlns:a16="http://schemas.microsoft.com/office/drawing/2014/main" id="{F00ABCB3-5B7A-1A13-D9F6-35A11DA3DCE7}"/>
              </a:ext>
            </a:extLst>
          </p:cNvPr>
          <p:cNvGrpSpPr/>
          <p:nvPr/>
        </p:nvGrpSpPr>
        <p:grpSpPr>
          <a:xfrm>
            <a:off x="7127634" y="594970"/>
            <a:ext cx="1802749" cy="1140045"/>
            <a:chOff x="7127634" y="594970"/>
            <a:chExt cx="1802749" cy="1140045"/>
          </a:xfrm>
        </p:grpSpPr>
        <p:sp>
          <p:nvSpPr>
            <p:cNvPr id="7" name="TextBox 6">
              <a:extLst>
                <a:ext uri="{FF2B5EF4-FFF2-40B4-BE49-F238E27FC236}">
                  <a16:creationId xmlns:a16="http://schemas.microsoft.com/office/drawing/2014/main" id="{073395FF-E9D6-1198-2A6D-64804DD1677E}"/>
                </a:ext>
              </a:extLst>
            </p:cNvPr>
            <p:cNvSpPr txBox="1"/>
            <p:nvPr/>
          </p:nvSpPr>
          <p:spPr>
            <a:xfrm>
              <a:off x="7127634" y="594970"/>
              <a:ext cx="1802749" cy="369332"/>
            </a:xfrm>
            <a:prstGeom prst="rect">
              <a:avLst/>
            </a:prstGeom>
            <a:noFill/>
          </p:spPr>
          <p:txBody>
            <a:bodyPr wrap="square" rtlCol="0">
              <a:spAutoFit/>
            </a:bodyPr>
            <a:lstStyle/>
            <a:p>
              <a:pPr algn="ctr"/>
              <a:r>
                <a:rPr lang="en-GB" b="1" i="1" dirty="0"/>
                <a:t>PRESENTED APP</a:t>
              </a:r>
              <a:endParaRPr lang="en-US" b="1" i="1" dirty="0"/>
            </a:p>
          </p:txBody>
        </p:sp>
        <p:cxnSp>
          <p:nvCxnSpPr>
            <p:cNvPr id="11" name="Straight Arrow Connector 10">
              <a:extLst>
                <a:ext uri="{FF2B5EF4-FFF2-40B4-BE49-F238E27FC236}">
                  <a16:creationId xmlns:a16="http://schemas.microsoft.com/office/drawing/2014/main" id="{7A0D8EBF-3842-007B-6610-95CAC53831F8}"/>
                </a:ext>
              </a:extLst>
            </p:cNvPr>
            <p:cNvCxnSpPr>
              <a:cxnSpLocks/>
              <a:stCxn id="7" idx="2"/>
            </p:cNvCxnSpPr>
            <p:nvPr/>
          </p:nvCxnSpPr>
          <p:spPr>
            <a:xfrm>
              <a:off x="8029009" y="964302"/>
              <a:ext cx="0" cy="770713"/>
            </a:xfrm>
            <a:prstGeom prst="straightConnector1">
              <a:avLst/>
            </a:prstGeom>
            <a:ln w="38100"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3" name="No Team Explanation">
            <a:extLst>
              <a:ext uri="{FF2B5EF4-FFF2-40B4-BE49-F238E27FC236}">
                <a16:creationId xmlns:a16="http://schemas.microsoft.com/office/drawing/2014/main" id="{7672E850-A0F8-8BA6-1863-C035B674EC35}"/>
              </a:ext>
            </a:extLst>
          </p:cNvPr>
          <p:cNvSpPr/>
          <p:nvPr/>
        </p:nvSpPr>
        <p:spPr>
          <a:xfrm>
            <a:off x="5630252" y="379627"/>
            <a:ext cx="3309875" cy="931079"/>
          </a:xfrm>
          <a:prstGeom prst="wedgeRectCallout">
            <a:avLst>
              <a:gd name="adj1" fmla="val 21960"/>
              <a:gd name="adj2" fmla="val 237521"/>
            </a:avLst>
          </a:prstGeom>
          <a:solidFill>
            <a:srgbClr val="FFFFFF"/>
          </a:solidFill>
          <a:ln w="19050">
            <a:solidFill>
              <a:schemeClr val="tx1">
                <a:alpha val="69804"/>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lumMod val="75000"/>
                    <a:lumOff val="25000"/>
                  </a:schemeClr>
                </a:solidFill>
              </a:rPr>
              <a:t>Not multiplayer but allows for team learning activities. </a:t>
            </a:r>
            <a:endParaRPr lang="en-US" i="1" dirty="0">
              <a:solidFill>
                <a:schemeClr val="tx1">
                  <a:lumMod val="75000"/>
                  <a:lumOff val="25000"/>
                </a:schemeClr>
              </a:solidFill>
            </a:endParaRPr>
          </a:p>
        </p:txBody>
      </p:sp>
      <p:sp>
        <p:nvSpPr>
          <p:cNvPr id="6" name="Not Accurate Button">
            <a:extLst>
              <a:ext uri="{FF2B5EF4-FFF2-40B4-BE49-F238E27FC236}">
                <a16:creationId xmlns:a16="http://schemas.microsoft.com/office/drawing/2014/main" id="{7A95C97B-41BC-5C4E-7E15-C1488265DAE4}"/>
              </a:ext>
            </a:extLst>
          </p:cNvPr>
          <p:cNvSpPr/>
          <p:nvPr/>
        </p:nvSpPr>
        <p:spPr>
          <a:xfrm>
            <a:off x="7526383" y="4761431"/>
            <a:ext cx="1404000" cy="255816"/>
          </a:xfrm>
          <a:prstGeom prst="rect">
            <a:avLst/>
          </a:prstGeom>
          <a:solidFill>
            <a:srgbClr val="FFE1E1"/>
          </a:solidFill>
          <a:ln w="3175">
            <a:solidFill>
              <a:schemeClr val="tx1"/>
            </a:solidFill>
          </a:ln>
          <a:scene3d>
            <a:camera prst="orthographicFront"/>
            <a:lightRig rig="soft" dir="t"/>
          </a:scene3d>
          <a:sp3d prstMaterial="softEdge">
            <a:bevelT w="38100" h="381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9" name="No Team Exp Close">
            <a:extLst>
              <a:ext uri="{FF2B5EF4-FFF2-40B4-BE49-F238E27FC236}">
                <a16:creationId xmlns:a16="http://schemas.microsoft.com/office/drawing/2014/main" id="{799BF4C0-CEF2-48AE-BE60-91BD0D9CFAD0}"/>
              </a:ext>
            </a:extLst>
          </p:cNvPr>
          <p:cNvSpPr txBox="1"/>
          <p:nvPr/>
        </p:nvSpPr>
        <p:spPr>
          <a:xfrm>
            <a:off x="8587025" y="371602"/>
            <a:ext cx="399143" cy="369332"/>
          </a:xfrm>
          <a:prstGeom prst="rect">
            <a:avLst/>
          </a:prstGeom>
          <a:noFill/>
        </p:spPr>
        <p:txBody>
          <a:bodyPr wrap="square">
            <a:spAutoFit/>
          </a:bodyPr>
          <a:lstStyle/>
          <a:p>
            <a:pPr algn="ctr"/>
            <a:r>
              <a:rPr lang="en-GB" b="1" dirty="0">
                <a:solidFill>
                  <a:srgbClr val="FF0000"/>
                </a:solidFill>
              </a:rPr>
              <a:t>X</a:t>
            </a:r>
            <a:endParaRPr lang="en-US" sz="1800" b="1" dirty="0">
              <a:solidFill>
                <a:srgbClr val="FF0000"/>
              </a:solidFill>
            </a:endParaRPr>
          </a:p>
        </p:txBody>
      </p:sp>
      <p:sp>
        <p:nvSpPr>
          <p:cNvPr id="8" name="Not Accurate Explanation">
            <a:extLst>
              <a:ext uri="{FF2B5EF4-FFF2-40B4-BE49-F238E27FC236}">
                <a16:creationId xmlns:a16="http://schemas.microsoft.com/office/drawing/2014/main" id="{0336C699-6A64-5FB8-1C27-B4F56D102F30}"/>
              </a:ext>
            </a:extLst>
          </p:cNvPr>
          <p:cNvSpPr/>
          <p:nvPr/>
        </p:nvSpPr>
        <p:spPr>
          <a:xfrm>
            <a:off x="3048000" y="5612860"/>
            <a:ext cx="5892128" cy="783782"/>
          </a:xfrm>
          <a:prstGeom prst="wedgeRectCallout">
            <a:avLst>
              <a:gd name="adj1" fmla="val 32412"/>
              <a:gd name="adj2" fmla="val -139322"/>
            </a:avLst>
          </a:prstGeom>
          <a:solidFill>
            <a:srgbClr val="FFFFFF"/>
          </a:solidFill>
          <a:ln w="19050">
            <a:solidFill>
              <a:srgbClr val="000000">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lumMod val="75000"/>
                    <a:lumOff val="25000"/>
                  </a:schemeClr>
                </a:solidFill>
              </a:rPr>
              <a:t>Allegorical representation of carbon cycle and </a:t>
            </a:r>
          </a:p>
          <a:p>
            <a:pPr algn="ctr"/>
            <a:r>
              <a:rPr lang="en-GB" i="1" dirty="0">
                <a:solidFill>
                  <a:schemeClr val="tx1">
                    <a:lumMod val="75000"/>
                    <a:lumOff val="25000"/>
                  </a:schemeClr>
                </a:solidFill>
              </a:rPr>
              <a:t>real-world plant growth behaviour. Focus is on why. Not how.</a:t>
            </a:r>
            <a:endParaRPr lang="en-US" i="1" dirty="0">
              <a:solidFill>
                <a:schemeClr val="tx1">
                  <a:lumMod val="75000"/>
                  <a:lumOff val="25000"/>
                </a:schemeClr>
              </a:solidFill>
            </a:endParaRPr>
          </a:p>
        </p:txBody>
      </p:sp>
      <p:sp>
        <p:nvSpPr>
          <p:cNvPr id="16" name="Not Accurate Exp Close">
            <a:extLst>
              <a:ext uri="{FF2B5EF4-FFF2-40B4-BE49-F238E27FC236}">
                <a16:creationId xmlns:a16="http://schemas.microsoft.com/office/drawing/2014/main" id="{69EAC844-E342-9BA0-4580-16A959BCE321}"/>
              </a:ext>
            </a:extLst>
          </p:cNvPr>
          <p:cNvSpPr txBox="1"/>
          <p:nvPr/>
        </p:nvSpPr>
        <p:spPr>
          <a:xfrm>
            <a:off x="8587024" y="5615959"/>
            <a:ext cx="399143" cy="369332"/>
          </a:xfrm>
          <a:prstGeom prst="rect">
            <a:avLst/>
          </a:prstGeom>
          <a:noFill/>
        </p:spPr>
        <p:txBody>
          <a:bodyPr wrap="square">
            <a:spAutoFit/>
          </a:bodyPr>
          <a:lstStyle/>
          <a:p>
            <a:pPr algn="ctr"/>
            <a:r>
              <a:rPr lang="en-US" sz="1800" b="1" dirty="0">
                <a:solidFill>
                  <a:srgbClr val="FF0000"/>
                </a:solidFill>
              </a:rPr>
              <a:t>X</a:t>
            </a:r>
          </a:p>
        </p:txBody>
      </p:sp>
      <p:sp>
        <p:nvSpPr>
          <p:cNvPr id="14" name="Text Placeholder 13">
            <a:extLst>
              <a:ext uri="{FF2B5EF4-FFF2-40B4-BE49-F238E27FC236}">
                <a16:creationId xmlns:a16="http://schemas.microsoft.com/office/drawing/2014/main" id="{DED0EDEF-C363-FB5C-2BC0-6B3C24250C73}"/>
              </a:ext>
            </a:extLst>
          </p:cNvPr>
          <p:cNvSpPr>
            <a:spLocks noGrp="1"/>
          </p:cNvSpPr>
          <p:nvPr>
            <p:ph type="body" sz="quarter" idx="11"/>
          </p:nvPr>
        </p:nvSpPr>
        <p:spPr/>
        <p:txBody>
          <a:bodyPr/>
          <a:lstStyle/>
          <a:p>
            <a:r>
              <a:rPr lang="en-GB" sz="1800" b="1" dirty="0">
                <a:solidFill>
                  <a:schemeClr val="tx2"/>
                </a:solidFill>
              </a:rPr>
              <a:t>EXISTING TOOLS</a:t>
            </a:r>
            <a:endParaRPr lang="en-US" sz="1800" b="1" dirty="0">
              <a:solidFill>
                <a:schemeClr val="tx2"/>
              </a:solidFill>
            </a:endParaRPr>
          </a:p>
        </p:txBody>
      </p:sp>
    </p:spTree>
    <p:extLst>
      <p:ext uri="{BB962C8B-B14F-4D97-AF65-F5344CB8AC3E}">
        <p14:creationId xmlns:p14="http://schemas.microsoft.com/office/powerpoint/2010/main" val="27624062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0" presetClass="entr" presetSubtype="0" fill="hold" grpId="1"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nextCondLst>
                <p:cond evt="onClick" delay="0">
                  <p:tgtEl>
                    <p:spTgt spid="5"/>
                  </p:tgtEl>
                </p:cond>
              </p:nextCondLst>
            </p:seq>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nextCondLst>
                <p:cond evt="onClick" delay="0">
                  <p:tgtEl>
                    <p:spTgt spid="6"/>
                  </p:tgtEl>
                </p:cond>
              </p:nextCondLst>
            </p:seq>
            <p:seq concurrent="1" nextAc="seek">
              <p:cTn id="33" restart="whenNotActive" fill="hold" evtFilter="cancelBubble" nodeType="interactiveSeq">
                <p:stCondLst>
                  <p:cond evt="onClick" delay="0">
                    <p:tgtEl>
                      <p:spTgt spid="16"/>
                    </p:tgtEl>
                  </p:cond>
                </p:stCondLst>
                <p:endSync evt="end" delay="0">
                  <p:rtn val="all"/>
                </p:endSync>
                <p:childTnLst>
                  <p:par>
                    <p:cTn id="34" fill="hold">
                      <p:stCondLst>
                        <p:cond delay="0"/>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3" grpId="0" animBg="1"/>
      <p:bldP spid="3" grpId="1" animBg="1"/>
      <p:bldP spid="9" grpId="0"/>
      <p:bldP spid="9" grpId="1"/>
      <p:bldP spid="8" grpId="0" animBg="1"/>
      <p:bldP spid="8" grpId="1" animBg="1"/>
      <p:bldP spid="16" grpId="0"/>
      <p:bldP spid="16" grpId="1"/>
    </p:bldLst>
  </p:timing>
</p:sld>
</file>

<file path=ppt/theme/theme1.xml><?xml version="1.0" encoding="utf-8"?>
<a:theme xmlns:a="http://schemas.openxmlformats.org/drawingml/2006/main" name="Trinity_PPT_Calibri_Option2">
  <a:themeElements>
    <a:clrScheme name="Trinity College">
      <a:dk1>
        <a:sysClr val="windowText" lastClr="000000"/>
      </a:dk1>
      <a:lt1>
        <a:sysClr val="window" lastClr="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Trinity Colleg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b92c4e3-e5bc-42f8-947c-bd5a8d182353">
      <Terms xmlns="http://schemas.microsoft.com/office/infopath/2007/PartnerControls"/>
    </lcf76f155ced4ddcb4097134ff3c332f>
    <TaxCatchAll xmlns="eb4c84e5-e00d-486a-83a7-77033f9b735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2F8E69A27134548B43F8A4E24CF2582" ma:contentTypeVersion="12" ma:contentTypeDescription="Create a new document." ma:contentTypeScope="" ma:versionID="ac87db2fd40e7cd124d5c69305977ee9">
  <xsd:schema xmlns:xsd="http://www.w3.org/2001/XMLSchema" xmlns:xs="http://www.w3.org/2001/XMLSchema" xmlns:p="http://schemas.microsoft.com/office/2006/metadata/properties" xmlns:ns2="eb92c4e3-e5bc-42f8-947c-bd5a8d182353" xmlns:ns3="eb4c84e5-e00d-486a-83a7-77033f9b7355" targetNamespace="http://schemas.microsoft.com/office/2006/metadata/properties" ma:root="true" ma:fieldsID="143148745ca27472134cf776580a93b9" ns2:_="" ns3:_="">
    <xsd:import namespace="eb92c4e3-e5bc-42f8-947c-bd5a8d182353"/>
    <xsd:import namespace="eb4c84e5-e00d-486a-83a7-77033f9b735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92c4e3-e5bc-42f8-947c-bd5a8d1823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d9b36d8-e8b0-4d46-88aa-db730269cdb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b4c84e5-e00d-486a-83a7-77033f9b735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501fd6f-f902-47f4-b24c-1703aee30c75}" ma:internalName="TaxCatchAll" ma:showField="CatchAllData" ma:web="eb4c84e5-e00d-486a-83a7-77033f9b73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54F908-BE94-40C2-9D20-3786551872BD}">
  <ds:schemaRefs>
    <ds:schemaRef ds:uri="eb4c84e5-e00d-486a-83a7-77033f9b7355"/>
    <ds:schemaRef ds:uri="http://purl.org/dc/dcmitype/"/>
    <ds:schemaRef ds:uri="http://www.w3.org/XML/1998/namespace"/>
    <ds:schemaRef ds:uri="http://schemas.microsoft.com/office/2006/documentManagement/types"/>
    <ds:schemaRef ds:uri="http://purl.org/dc/terms/"/>
    <ds:schemaRef ds:uri="http://schemas.microsoft.com/office/infopath/2007/PartnerControls"/>
    <ds:schemaRef ds:uri="http://schemas.microsoft.com/office/2006/metadata/properties"/>
    <ds:schemaRef ds:uri="http://schemas.openxmlformats.org/package/2006/metadata/core-properties"/>
    <ds:schemaRef ds:uri="eb92c4e3-e5bc-42f8-947c-bd5a8d182353"/>
    <ds:schemaRef ds:uri="http://purl.org/dc/elements/1.1/"/>
  </ds:schemaRefs>
</ds:datastoreItem>
</file>

<file path=customXml/itemProps2.xml><?xml version="1.0" encoding="utf-8"?>
<ds:datastoreItem xmlns:ds="http://schemas.openxmlformats.org/officeDocument/2006/customXml" ds:itemID="{B1A0E5A4-FCA6-4BEA-8220-81A33E7F47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92c4e3-e5bc-42f8-947c-bd5a8d182353"/>
    <ds:schemaRef ds:uri="eb4c84e5-e00d-486a-83a7-77033f9b73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EC590F-2C33-45FA-8A7B-CA8868D7FC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Trinity_PPT_Calibri_Option2</Template>
  <TotalTime>3399</TotalTime>
  <Words>3666</Words>
  <Application>Microsoft Office PowerPoint</Application>
  <PresentationFormat>On-screen Show (4:3)</PresentationFormat>
  <Paragraphs>322</Paragraphs>
  <Slides>30</Slides>
  <Notes>3</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Comic Sans MS</vt:lpstr>
      <vt:lpstr>Minion Pro</vt:lpstr>
      <vt:lpstr>Times New Roman</vt:lpstr>
      <vt:lpstr>URWPalladioL-Bold</vt:lpstr>
      <vt:lpstr>URWPalladioL-Roma</vt:lpstr>
      <vt:lpstr>Wingdings</vt:lpstr>
      <vt:lpstr>Trinity_PPT_Calibri_Option2</vt:lpstr>
      <vt:lpstr>MycroForest - Exploring the use of a microworld to teach about economic viability of climate aware forest management.  </vt:lpstr>
      <vt:lpstr>Background</vt:lpstr>
      <vt:lpstr>Background</vt:lpstr>
      <vt:lpstr>Related Work</vt:lpstr>
      <vt:lpstr>Related Work</vt:lpstr>
      <vt:lpstr>Related Work</vt:lpstr>
      <vt:lpstr>Related Work</vt:lpstr>
      <vt:lpstr>Related Work</vt:lpstr>
      <vt:lpstr>Related Work</vt:lpstr>
      <vt:lpstr>MycroForest - Educational Approach </vt:lpstr>
      <vt:lpstr>MycroForest Approach</vt:lpstr>
      <vt:lpstr>Design</vt:lpstr>
      <vt:lpstr>Design</vt:lpstr>
      <vt:lpstr>Design</vt:lpstr>
      <vt:lpstr>Design</vt:lpstr>
      <vt:lpstr>Design</vt:lpstr>
      <vt:lpstr>Design</vt:lpstr>
      <vt:lpstr>Design</vt:lpstr>
      <vt:lpstr>Design</vt:lpstr>
      <vt:lpstr>Design</vt:lpstr>
      <vt:lpstr>Demo</vt:lpstr>
      <vt:lpstr>Evaluation Plan (i)</vt:lpstr>
      <vt:lpstr>Evaluation Results</vt:lpstr>
      <vt:lpstr>What did I learn?</vt:lpstr>
      <vt:lpstr>Thank You</vt:lpstr>
      <vt:lpstr>Conclusion</vt:lpstr>
      <vt:lpstr>References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Calibri Regular 36pt</dc:title>
  <dc:creator>BT</dc:creator>
  <cp:lastModifiedBy>Gayathri Girish Nair</cp:lastModifiedBy>
  <cp:revision>239</cp:revision>
  <cp:lastPrinted>2014-12-16T10:33:11Z</cp:lastPrinted>
  <dcterms:created xsi:type="dcterms:W3CDTF">2024-03-11T16:29:46Z</dcterms:created>
  <dcterms:modified xsi:type="dcterms:W3CDTF">2024-07-05T15:02:23Z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0x01010072F8E69A27134548B43F8A4E24CF2582</vt:lpwstr>
  </property>
  <property fmtid="{D5CDD505-2E9C-101B-9397-08002B2CF9AE}" pid="3" name="MediaServiceImageTags">
    <vt:lpwstr/>
  </property>
</Properties>
</file>